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7" r:id="rId8"/>
    <p:sldId id="263" r:id="rId9"/>
    <p:sldId id="264" r:id="rId10"/>
    <p:sldId id="268" r:id="rId11"/>
    <p:sldId id="269" r:id="rId12"/>
    <p:sldId id="270" r:id="rId13"/>
    <p:sldId id="271" r:id="rId14"/>
    <p:sldId id="272" r:id="rId15"/>
    <p:sldId id="273" r:id="rId16"/>
    <p:sldId id="276" r:id="rId17"/>
    <p:sldId id="277" r:id="rId18"/>
    <p:sldId id="278" r:id="rId19"/>
    <p:sldId id="279" r:id="rId20"/>
    <p:sldId id="282" r:id="rId21"/>
    <p:sldId id="284" r:id="rId22"/>
    <p:sldId id="281" r:id="rId23"/>
    <p:sldId id="280" r:id="rId24"/>
    <p:sldId id="285" r:id="rId25"/>
    <p:sldId id="274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FA6"/>
    <a:srgbClr val="9ADCFF"/>
    <a:srgbClr val="B5F1CC"/>
    <a:srgbClr val="FF8081"/>
    <a:srgbClr val="FFB4B4"/>
    <a:srgbClr val="FFD34E"/>
    <a:srgbClr val="FCC2FC"/>
    <a:srgbClr val="F3F3F3"/>
    <a:srgbClr val="FFDEB4"/>
    <a:srgbClr val="F24C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39FE8-A1ED-457E-9148-298BCE6ACDC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3472E-19C1-4972-A065-1484FD77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4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31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8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85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63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8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2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57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63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00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32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83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92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27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68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82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83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07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2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22C9-B75C-4ACB-A2CA-1DB492E979E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24E-272D-4E35-A526-AD7684455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3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22C9-B75C-4ACB-A2CA-1DB492E979E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24E-272D-4E35-A526-AD7684455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22C9-B75C-4ACB-A2CA-1DB492E979E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24E-272D-4E35-A526-AD7684455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22C9-B75C-4ACB-A2CA-1DB492E979E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24E-272D-4E35-A526-AD7684455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5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22C9-B75C-4ACB-A2CA-1DB492E979E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24E-272D-4E35-A526-AD7684455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21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22C9-B75C-4ACB-A2CA-1DB492E979E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24E-272D-4E35-A526-AD7684455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37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22C9-B75C-4ACB-A2CA-1DB492E979E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24E-272D-4E35-A526-AD7684455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5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22C9-B75C-4ACB-A2CA-1DB492E979E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24E-272D-4E35-A526-AD7684455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8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22C9-B75C-4ACB-A2CA-1DB492E979E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24E-272D-4E35-A526-AD7684455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22C9-B75C-4ACB-A2CA-1DB492E979E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24E-272D-4E35-A526-AD7684455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55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22C9-B75C-4ACB-A2CA-1DB492E979E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824E-272D-4E35-A526-AD7684455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41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922C9-B75C-4ACB-A2CA-1DB492E979EF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D824E-272D-4E35-A526-AD76844556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3468" y="-377373"/>
            <a:ext cx="3628571" cy="3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39.png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9.png"/><Relationship Id="rId18" Type="http://schemas.microsoft.com/office/2007/relationships/hdphoto" Target="../media/hdphoto17.wdp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microsoft.com/office/2007/relationships/hdphoto" Target="../media/hdphoto14.wdp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6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11.png"/><Relationship Id="rId15" Type="http://schemas.openxmlformats.org/officeDocument/2006/relationships/image" Target="../media/image50.png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47.png"/><Relationship Id="rId1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18.wdp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2.png"/><Relationship Id="rId5" Type="http://schemas.openxmlformats.org/officeDocument/2006/relationships/image" Target="../media/image11.png"/><Relationship Id="rId10" Type="http://schemas.microsoft.com/office/2007/relationships/hdphoto" Target="../media/hdphoto14.wdp"/><Relationship Id="rId4" Type="http://schemas.openxmlformats.org/officeDocument/2006/relationships/image" Target="../media/image13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57.png"/><Relationship Id="rId4" Type="http://schemas.openxmlformats.org/officeDocument/2006/relationships/image" Target="../media/image11.png"/><Relationship Id="rId9" Type="http://schemas.microsoft.com/office/2007/relationships/hdphoto" Target="../media/hdphoto2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5.wdp"/><Relationship Id="rId18" Type="http://schemas.openxmlformats.org/officeDocument/2006/relationships/image" Target="../media/image34.png"/><Relationship Id="rId3" Type="http://schemas.openxmlformats.org/officeDocument/2006/relationships/audio" Target="../media/audio2.wav"/><Relationship Id="rId21" Type="http://schemas.microsoft.com/office/2007/relationships/hdphoto" Target="../media/hdphoto9.wdp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17" Type="http://schemas.microsoft.com/office/2007/relationships/hdphoto" Target="../media/hdphoto7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microsoft.com/office/2007/relationships/hdphoto" Target="../media/hdphoto6.wdp"/><Relationship Id="rId10" Type="http://schemas.openxmlformats.org/officeDocument/2006/relationships/image" Target="../media/image29.png"/><Relationship Id="rId19" Type="http://schemas.microsoft.com/office/2007/relationships/hdphoto" Target="../media/hdphoto8.wdp"/><Relationship Id="rId4" Type="http://schemas.openxmlformats.org/officeDocument/2006/relationships/image" Target="../media/image13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04560B4-B381-D876-EDF1-D8C92B91E867}"/>
              </a:ext>
            </a:extLst>
          </p:cNvPr>
          <p:cNvGrpSpPr/>
          <p:nvPr/>
        </p:nvGrpSpPr>
        <p:grpSpPr>
          <a:xfrm>
            <a:off x="12919215" y="911082"/>
            <a:ext cx="8347673" cy="5690740"/>
            <a:chOff x="873669" y="1167260"/>
            <a:chExt cx="8347673" cy="5690740"/>
          </a:xfrm>
        </p:grpSpPr>
        <p:pic>
          <p:nvPicPr>
            <p:cNvPr id="5" name="Picture 4" descr="A picture containing yellow, orange&#10;&#10;Description automatically generated">
              <a:extLst>
                <a:ext uri="{FF2B5EF4-FFF2-40B4-BE49-F238E27FC236}">
                  <a16:creationId xmlns:a16="http://schemas.microsoft.com/office/drawing/2014/main" xmlns="" id="{A7F08667-08D7-3373-4CF2-E6EAFD959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669" y="1167260"/>
              <a:ext cx="8347673" cy="56907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29E9E06-6507-C4DE-B1BB-32D03540366E}"/>
                </a:ext>
              </a:extLst>
            </p:cNvPr>
            <p:cNvSpPr txBox="1"/>
            <p:nvPr/>
          </p:nvSpPr>
          <p:spPr>
            <a:xfrm>
              <a:off x="3048309" y="2623349"/>
              <a:ext cx="5478409" cy="21236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>
                  <a:ln w="9525">
                    <a:solidFill>
                      <a:sysClr val="windowText" lastClr="000000"/>
                    </a:solidFill>
                    <a:prstDash val="solid"/>
                  </a:ln>
                  <a:gradFill>
                    <a:gsLst>
                      <a:gs pos="0">
                        <a:srgbClr val="FF0060"/>
                      </a:gs>
                      <a:gs pos="20000">
                        <a:srgbClr val="F94A29"/>
                      </a:gs>
                      <a:gs pos="41000">
                        <a:srgbClr val="FCE22A"/>
                      </a:gs>
                      <a:gs pos="95000">
                        <a:srgbClr val="D61355"/>
                      </a:gs>
                      <a:gs pos="78000">
                        <a:srgbClr val="0079FF"/>
                      </a:gs>
                      <a:gs pos="60000">
                        <a:srgbClr val="00DFA2"/>
                      </a:gs>
                    </a:gsLst>
                    <a:lin ang="21594000" scaled="0"/>
                  </a:gra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Crocante" panose="02000000000000000000" pitchFamily="2" charset="0"/>
                </a:rPr>
                <a:t>MẢNH GHÉP YÊU THƯƠNG</a:t>
              </a:r>
              <a:endParaRPr lang="en-US" sz="6600" b="1" dirty="0">
                <a:ln w="9525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FF0060"/>
                    </a:gs>
                    <a:gs pos="20000">
                      <a:srgbClr val="F94A29"/>
                    </a:gs>
                    <a:gs pos="41000">
                      <a:srgbClr val="FCE22A"/>
                    </a:gs>
                    <a:gs pos="95000">
                      <a:srgbClr val="D61355"/>
                    </a:gs>
                    <a:gs pos="78000">
                      <a:srgbClr val="0079FF"/>
                    </a:gs>
                    <a:gs pos="60000">
                      <a:srgbClr val="00DFA2"/>
                    </a:gs>
                  </a:gsLst>
                  <a:lin ang="21594000"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2" charset="0"/>
              </a:endParaRPr>
            </a:p>
          </p:txBody>
        </p:sp>
      </p:grpSp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379B9C2-CE02-9C2B-463A-8F0C6115B96A}"/>
              </a:ext>
            </a:extLst>
          </p:cNvPr>
          <p:cNvGrpSpPr/>
          <p:nvPr/>
        </p:nvGrpSpPr>
        <p:grpSpPr>
          <a:xfrm>
            <a:off x="3463900" y="911082"/>
            <a:ext cx="4829196" cy="1217811"/>
            <a:chOff x="996537" y="77460"/>
            <a:chExt cx="8713816" cy="121781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B9392B3-F7EB-8493-4701-FEBE841A9247}"/>
                </a:ext>
              </a:extLst>
            </p:cNvPr>
            <p:cNvSpPr txBox="1"/>
            <p:nvPr/>
          </p:nvSpPr>
          <p:spPr>
            <a:xfrm>
              <a:off x="996537" y="77460"/>
              <a:ext cx="87138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err="1">
                  <a:ln w="254000">
                    <a:solidFill>
                      <a:schemeClr val="bg1"/>
                    </a:solidFill>
                  </a:ln>
                  <a:latin typeface="UVN Banh Mi" pitchFamily="2" charset="0"/>
                </a:rPr>
                <a:t>Tiếng</a:t>
              </a:r>
              <a:r>
                <a:rPr lang="en-US" sz="7000">
                  <a:ln w="254000">
                    <a:solidFill>
                      <a:schemeClr val="bg1"/>
                    </a:solidFill>
                  </a:ln>
                  <a:latin typeface="UVN Banh Mi" pitchFamily="2" charset="0"/>
                </a:rPr>
                <a:t> Việt</a:t>
              </a:r>
              <a:endParaRPr lang="en-US" sz="7000" dirty="0">
                <a:ln w="254000">
                  <a:solidFill>
                    <a:schemeClr val="bg1"/>
                  </a:solidFill>
                </a:ln>
                <a:latin typeface="UVN Banh Mi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30ECEE4-6922-C6E1-197B-41650816DDD6}"/>
                </a:ext>
              </a:extLst>
            </p:cNvPr>
            <p:cNvSpPr txBox="1"/>
            <p:nvPr/>
          </p:nvSpPr>
          <p:spPr>
            <a:xfrm>
              <a:off x="1287800" y="125720"/>
              <a:ext cx="813128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b="1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Tiếng</a:t>
              </a:r>
              <a:r>
                <a:rPr lang="en-US" sz="7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Việt</a:t>
              </a:r>
              <a:endParaRPr lang="en-US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422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-1 0.0122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1A48B9F-200D-114A-E1AC-F64D80D98E47}"/>
              </a:ext>
            </a:extLst>
          </p:cNvPr>
          <p:cNvGrpSpPr/>
          <p:nvPr/>
        </p:nvGrpSpPr>
        <p:grpSpPr>
          <a:xfrm>
            <a:off x="2824843" y="134425"/>
            <a:ext cx="6988628" cy="5960986"/>
            <a:chOff x="4579754" y="1427709"/>
            <a:chExt cx="3288799" cy="3200586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xmlns="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321585"/>
              <a:ext cx="3288799" cy="23067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4679027" y="2858442"/>
              <a:ext cx="3069770" cy="1206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ln w="1428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Trao đổi </a:t>
              </a:r>
              <a:br>
                <a:rPr lang="en-US" sz="7000" b="1">
                  <a:ln w="1428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</a:br>
              <a:r>
                <a:rPr lang="en-US" sz="7000" b="1">
                  <a:ln w="1428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với bạn về bài viết</a:t>
              </a:r>
              <a:endParaRPr lang="en-US" sz="7000" b="1" dirty="0">
                <a:ln w="142875">
                  <a:solidFill>
                    <a:schemeClr val="bg1">
                      <a:alpha val="98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339" y="1427709"/>
              <a:ext cx="1218058" cy="120331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4585811" y="2858442"/>
              <a:ext cx="3256202" cy="1206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  <a:t>Trao đổi </a:t>
              </a:r>
              <a:b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</a:br>
              <a: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  <a:t>với bạn về bài viết</a:t>
              </a:r>
              <a:endParaRPr lang="en-US" sz="7000" b="1" dirty="0">
                <a:solidFill>
                  <a:srgbClr val="FA3751"/>
                </a:solidFill>
                <a:latin typeface="UVN Banh Mi" pitchFamily="2" charset="0"/>
              </a:endParaRPr>
            </a:p>
          </p:txBody>
        </p:sp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77" y="203264"/>
            <a:ext cx="2096376" cy="20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7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7" name="Picture 36" descr="Text, whiteboard&#10;&#10;Description automatically generated">
            <a:extLst>
              <a:ext uri="{FF2B5EF4-FFF2-40B4-BE49-F238E27FC236}">
                <a16:creationId xmlns:a16="http://schemas.microsoft.com/office/drawing/2014/main" xmlns="" id="{C3929BB6-6EEB-C34E-FD0C-6D5F4C783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1" y="217714"/>
            <a:ext cx="11081455" cy="655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792932" y="1055717"/>
            <a:ext cx="10515600" cy="5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>
                <a:solidFill>
                  <a:srgbClr val="D6A10C"/>
                </a:solidFill>
                <a:latin typeface="+mn-lt"/>
              </a:rPr>
              <a:t>3. Trao đổi với bạn:</a:t>
            </a:r>
            <a:endParaRPr kumimoji="0" lang="en-US" sz="3700" b="1" i="0" strike="noStrike" kern="1200" cap="none" spc="0" normalizeH="0" baseline="0" noProof="0">
              <a:ln>
                <a:noFill/>
              </a:ln>
              <a:solidFill>
                <a:srgbClr val="D6A10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2" name="Rectangle: Rounded Corners 34">
            <a:extLst>
              <a:ext uri="{FF2B5EF4-FFF2-40B4-BE49-F238E27FC236}">
                <a16:creationId xmlns:a16="http://schemas.microsoft.com/office/drawing/2014/main" xmlns="" id="{3CF7F5D6-F7FF-BC54-983D-EDF92D1873C6}"/>
              </a:ext>
            </a:extLst>
          </p:cNvPr>
          <p:cNvSpPr/>
          <p:nvPr/>
        </p:nvSpPr>
        <p:spPr>
          <a:xfrm>
            <a:off x="2230128" y="1570029"/>
            <a:ext cx="7736114" cy="476913"/>
          </a:xfrm>
          <a:custGeom>
            <a:avLst/>
            <a:gdLst>
              <a:gd name="connsiteX0" fmla="*/ 0 w 6264686"/>
              <a:gd name="connsiteY0" fmla="*/ 304946 h 1248704"/>
              <a:gd name="connsiteX1" fmla="*/ 304946 w 6264686"/>
              <a:gd name="connsiteY1" fmla="*/ 0 h 1248704"/>
              <a:gd name="connsiteX2" fmla="*/ 5959740 w 6264686"/>
              <a:gd name="connsiteY2" fmla="*/ 0 h 1248704"/>
              <a:gd name="connsiteX3" fmla="*/ 6264686 w 6264686"/>
              <a:gd name="connsiteY3" fmla="*/ 304946 h 1248704"/>
              <a:gd name="connsiteX4" fmla="*/ 6264686 w 6264686"/>
              <a:gd name="connsiteY4" fmla="*/ 943758 h 1248704"/>
              <a:gd name="connsiteX5" fmla="*/ 5959740 w 6264686"/>
              <a:gd name="connsiteY5" fmla="*/ 1248704 h 1248704"/>
              <a:gd name="connsiteX6" fmla="*/ 304946 w 6264686"/>
              <a:gd name="connsiteY6" fmla="*/ 1248704 h 1248704"/>
              <a:gd name="connsiteX7" fmla="*/ 0 w 6264686"/>
              <a:gd name="connsiteY7" fmla="*/ 943758 h 1248704"/>
              <a:gd name="connsiteX8" fmla="*/ 0 w 6264686"/>
              <a:gd name="connsiteY8" fmla="*/ 304946 h 124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64686" h="1248704" fill="none" extrusionOk="0">
                <a:moveTo>
                  <a:pt x="0" y="304946"/>
                </a:moveTo>
                <a:cubicBezTo>
                  <a:pt x="-8395" y="165946"/>
                  <a:pt x="126184" y="-6952"/>
                  <a:pt x="304946" y="0"/>
                </a:cubicBezTo>
                <a:cubicBezTo>
                  <a:pt x="2136601" y="-35273"/>
                  <a:pt x="3872899" y="-144294"/>
                  <a:pt x="5959740" y="0"/>
                </a:cubicBezTo>
                <a:cubicBezTo>
                  <a:pt x="6148925" y="6321"/>
                  <a:pt x="6254163" y="127657"/>
                  <a:pt x="6264686" y="304946"/>
                </a:cubicBezTo>
                <a:cubicBezTo>
                  <a:pt x="6320187" y="381859"/>
                  <a:pt x="6220263" y="653615"/>
                  <a:pt x="6264686" y="943758"/>
                </a:cubicBezTo>
                <a:cubicBezTo>
                  <a:pt x="6268029" y="1109647"/>
                  <a:pt x="6133947" y="1242427"/>
                  <a:pt x="5959740" y="1248704"/>
                </a:cubicBezTo>
                <a:cubicBezTo>
                  <a:pt x="3162097" y="1326229"/>
                  <a:pt x="1664564" y="1205001"/>
                  <a:pt x="304946" y="1248704"/>
                </a:cubicBezTo>
                <a:cubicBezTo>
                  <a:pt x="111642" y="1241809"/>
                  <a:pt x="-28389" y="1111787"/>
                  <a:pt x="0" y="943758"/>
                </a:cubicBezTo>
                <a:cubicBezTo>
                  <a:pt x="-18585" y="800624"/>
                  <a:pt x="44223" y="484041"/>
                  <a:pt x="0" y="304946"/>
                </a:cubicBezTo>
                <a:close/>
              </a:path>
              <a:path w="6264686" h="1248704" stroke="0" extrusionOk="0">
                <a:moveTo>
                  <a:pt x="0" y="304946"/>
                </a:moveTo>
                <a:cubicBezTo>
                  <a:pt x="-6988" y="112384"/>
                  <a:pt x="132246" y="3468"/>
                  <a:pt x="304946" y="0"/>
                </a:cubicBezTo>
                <a:cubicBezTo>
                  <a:pt x="2580638" y="-95379"/>
                  <a:pt x="3568079" y="58096"/>
                  <a:pt x="5959740" y="0"/>
                </a:cubicBezTo>
                <a:cubicBezTo>
                  <a:pt x="6105827" y="-15719"/>
                  <a:pt x="6250674" y="126459"/>
                  <a:pt x="6264686" y="304946"/>
                </a:cubicBezTo>
                <a:cubicBezTo>
                  <a:pt x="6250046" y="584281"/>
                  <a:pt x="6214606" y="763715"/>
                  <a:pt x="6264686" y="943758"/>
                </a:cubicBezTo>
                <a:cubicBezTo>
                  <a:pt x="6281457" y="1092240"/>
                  <a:pt x="6112019" y="1232629"/>
                  <a:pt x="5959740" y="1248704"/>
                </a:cubicBezTo>
                <a:cubicBezTo>
                  <a:pt x="5225959" y="1188798"/>
                  <a:pt x="2331523" y="1331218"/>
                  <a:pt x="304946" y="1248704"/>
                </a:cubicBezTo>
                <a:cubicBezTo>
                  <a:pt x="105404" y="1256398"/>
                  <a:pt x="-4807" y="1117054"/>
                  <a:pt x="0" y="943758"/>
                </a:cubicBezTo>
                <a:cubicBezTo>
                  <a:pt x="-38387" y="734281"/>
                  <a:pt x="-47895" y="583520"/>
                  <a:pt x="0" y="304946"/>
                </a:cubicBezTo>
                <a:close/>
              </a:path>
            </a:pathLst>
          </a:custGeom>
          <a:solidFill>
            <a:srgbClr val="CBFFA9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Duepuntozero" panose="02040603050506020204" pitchFamily="18" charset="0"/>
              </a:rPr>
              <a:t>a. Những điều em học được ở bài viết của bạn</a:t>
            </a:r>
            <a:endParaRPr lang="en-US" sz="2800" b="1" dirty="0">
              <a:solidFill>
                <a:schemeClr val="tx1"/>
              </a:solidFill>
              <a:latin typeface="UTM Duepuntozero" panose="02040603050506020204" pitchFamily="18" charset="0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371340" y="2333911"/>
            <a:ext cx="3978903" cy="3978903"/>
            <a:chOff x="371340" y="2333911"/>
            <a:chExt cx="3978903" cy="3978903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0" y="2333911"/>
              <a:ext cx="3978903" cy="3978903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1569551" y="3722240"/>
              <a:ext cx="1582480" cy="523220"/>
              <a:chOff x="1535085" y="4103214"/>
              <a:chExt cx="1582480" cy="523220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1549081" y="4103214"/>
                <a:ext cx="15684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ln w="7302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VN-ARCO Typography" panose="020B0603050302020204" pitchFamily="34" charset="2"/>
                  </a:rPr>
                  <a:t>Mở bài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535085" y="4103214"/>
                <a:ext cx="15684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ln>
                      <a:solidFill>
                        <a:sysClr val="windowText" lastClr="000000"/>
                      </a:solidFill>
                    </a:ln>
                    <a:solidFill>
                      <a:srgbClr val="FFD34E"/>
                    </a:solidFill>
                    <a:latin typeface="SVN-ARCO Typography" panose="020B0603050302020204" pitchFamily="34" charset="2"/>
                  </a:rPr>
                  <a:t>Mở bài</a:t>
                </a:r>
              </a:p>
            </p:txBody>
          </p:sp>
        </p:grpSp>
      </p:grpSp>
      <p:pic>
        <p:nvPicPr>
          <p:cNvPr id="62" name="Picture 61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3758793" y="2124352"/>
            <a:ext cx="7549739" cy="1075201"/>
            <a:chOff x="4941618" y="3407110"/>
            <a:chExt cx="7549739" cy="1075201"/>
          </a:xfrm>
        </p:grpSpPr>
        <p:sp>
          <p:nvSpPr>
            <p:cNvPr id="70" name="Freeform 69"/>
            <p:cNvSpPr/>
            <p:nvPr/>
          </p:nvSpPr>
          <p:spPr>
            <a:xfrm>
              <a:off x="4941618" y="3407110"/>
              <a:ext cx="7549739" cy="1075201"/>
            </a:xfrm>
            <a:custGeom>
              <a:avLst/>
              <a:gdLst>
                <a:gd name="connsiteX0" fmla="*/ 473433 w 7549739"/>
                <a:gd name="connsiteY0" fmla="*/ 0 h 1075201"/>
                <a:gd name="connsiteX1" fmla="*/ 7109459 w 7549739"/>
                <a:gd name="connsiteY1" fmla="*/ 0 h 1075201"/>
                <a:gd name="connsiteX2" fmla="*/ 7339466 w 7549739"/>
                <a:gd name="connsiteY2" fmla="*/ 230007 h 1075201"/>
                <a:gd name="connsiteX3" fmla="*/ 7339466 w 7549739"/>
                <a:gd name="connsiteY3" fmla="*/ 255808 h 1075201"/>
                <a:gd name="connsiteX4" fmla="*/ 7350101 w 7549739"/>
                <a:gd name="connsiteY4" fmla="*/ 256928 h 1075201"/>
                <a:gd name="connsiteX5" fmla="*/ 7549739 w 7549739"/>
                <a:gd name="connsiteY5" fmla="*/ 512807 h 1075201"/>
                <a:gd name="connsiteX6" fmla="*/ 7350101 w 7549739"/>
                <a:gd name="connsiteY6" fmla="*/ 768686 h 1075201"/>
                <a:gd name="connsiteX7" fmla="*/ 7339466 w 7549739"/>
                <a:gd name="connsiteY7" fmla="*/ 769806 h 1075201"/>
                <a:gd name="connsiteX8" fmla="*/ 7339466 w 7549739"/>
                <a:gd name="connsiteY8" fmla="*/ 845194 h 1075201"/>
                <a:gd name="connsiteX9" fmla="*/ 7109459 w 7549739"/>
                <a:gd name="connsiteY9" fmla="*/ 1075201 h 1075201"/>
                <a:gd name="connsiteX10" fmla="*/ 473433 w 7549739"/>
                <a:gd name="connsiteY10" fmla="*/ 1075201 h 1075201"/>
                <a:gd name="connsiteX11" fmla="*/ 243426 w 7549739"/>
                <a:gd name="connsiteY11" fmla="*/ 845194 h 1075201"/>
                <a:gd name="connsiteX12" fmla="*/ 243426 w 7549739"/>
                <a:gd name="connsiteY12" fmla="*/ 798090 h 1075201"/>
                <a:gd name="connsiteX13" fmla="*/ 199639 w 7549739"/>
                <a:gd name="connsiteY13" fmla="*/ 793479 h 1075201"/>
                <a:gd name="connsiteX14" fmla="*/ 0 w 7549739"/>
                <a:gd name="connsiteY14" fmla="*/ 537600 h 1075201"/>
                <a:gd name="connsiteX15" fmla="*/ 199639 w 7549739"/>
                <a:gd name="connsiteY15" fmla="*/ 281722 h 1075201"/>
                <a:gd name="connsiteX16" fmla="*/ 243426 w 7549739"/>
                <a:gd name="connsiteY16" fmla="*/ 277110 h 1075201"/>
                <a:gd name="connsiteX17" fmla="*/ 243426 w 7549739"/>
                <a:gd name="connsiteY17" fmla="*/ 230007 h 1075201"/>
                <a:gd name="connsiteX18" fmla="*/ 473433 w 7549739"/>
                <a:gd name="connsiteY18" fmla="*/ 0 h 10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49739" h="1075201">
                  <a:moveTo>
                    <a:pt x="473433" y="0"/>
                  </a:moveTo>
                  <a:lnTo>
                    <a:pt x="7109459" y="0"/>
                  </a:lnTo>
                  <a:cubicBezTo>
                    <a:pt x="7236488" y="0"/>
                    <a:pt x="7339466" y="102978"/>
                    <a:pt x="7339466" y="230007"/>
                  </a:cubicBezTo>
                  <a:lnTo>
                    <a:pt x="7339466" y="255808"/>
                  </a:lnTo>
                  <a:lnTo>
                    <a:pt x="7350101" y="256928"/>
                  </a:lnTo>
                  <a:cubicBezTo>
                    <a:pt x="7464034" y="281283"/>
                    <a:pt x="7549739" y="386590"/>
                    <a:pt x="7549739" y="512807"/>
                  </a:cubicBezTo>
                  <a:cubicBezTo>
                    <a:pt x="7549739" y="639024"/>
                    <a:pt x="7464034" y="744331"/>
                    <a:pt x="7350101" y="768686"/>
                  </a:cubicBezTo>
                  <a:lnTo>
                    <a:pt x="7339466" y="769806"/>
                  </a:lnTo>
                  <a:lnTo>
                    <a:pt x="7339466" y="845194"/>
                  </a:lnTo>
                  <a:cubicBezTo>
                    <a:pt x="7339466" y="972223"/>
                    <a:pt x="7236488" y="1075201"/>
                    <a:pt x="7109459" y="1075201"/>
                  </a:cubicBezTo>
                  <a:lnTo>
                    <a:pt x="473433" y="1075201"/>
                  </a:lnTo>
                  <a:cubicBezTo>
                    <a:pt x="346404" y="1075201"/>
                    <a:pt x="243426" y="972223"/>
                    <a:pt x="243426" y="845194"/>
                  </a:cubicBezTo>
                  <a:lnTo>
                    <a:pt x="243426" y="798090"/>
                  </a:lnTo>
                  <a:lnTo>
                    <a:pt x="199639" y="793479"/>
                  </a:lnTo>
                  <a:cubicBezTo>
                    <a:pt x="85705" y="769124"/>
                    <a:pt x="0" y="663817"/>
                    <a:pt x="0" y="537600"/>
                  </a:cubicBezTo>
                  <a:cubicBezTo>
                    <a:pt x="0" y="411383"/>
                    <a:pt x="85705" y="306076"/>
                    <a:pt x="199639" y="281722"/>
                  </a:cubicBezTo>
                  <a:lnTo>
                    <a:pt x="243426" y="277110"/>
                  </a:lnTo>
                  <a:lnTo>
                    <a:pt x="243426" y="230007"/>
                  </a:lnTo>
                  <a:cubicBezTo>
                    <a:pt x="243426" y="102978"/>
                    <a:pt x="346404" y="0"/>
                    <a:pt x="473433" y="0"/>
                  </a:cubicBezTo>
                  <a:close/>
                </a:path>
              </a:pathLst>
            </a:custGeom>
            <a:solidFill>
              <a:srgbClr val="F6FFA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156123" y="3482187"/>
              <a:ext cx="73006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/>
                <a:t>Cách giới thiệu của bạn có điểm nào hấp dẫn, độc đáo?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3781244" y="3304709"/>
            <a:ext cx="7549739" cy="1075201"/>
            <a:chOff x="3781244" y="3304709"/>
            <a:chExt cx="7549739" cy="1075201"/>
          </a:xfrm>
        </p:grpSpPr>
        <p:sp>
          <p:nvSpPr>
            <p:cNvPr id="73" name="Freeform 72"/>
            <p:cNvSpPr/>
            <p:nvPr/>
          </p:nvSpPr>
          <p:spPr>
            <a:xfrm>
              <a:off x="3781244" y="3304709"/>
              <a:ext cx="7549739" cy="1075201"/>
            </a:xfrm>
            <a:custGeom>
              <a:avLst/>
              <a:gdLst>
                <a:gd name="connsiteX0" fmla="*/ 473433 w 7549739"/>
                <a:gd name="connsiteY0" fmla="*/ 0 h 1075201"/>
                <a:gd name="connsiteX1" fmla="*/ 7109459 w 7549739"/>
                <a:gd name="connsiteY1" fmla="*/ 0 h 1075201"/>
                <a:gd name="connsiteX2" fmla="*/ 7339466 w 7549739"/>
                <a:gd name="connsiteY2" fmla="*/ 230007 h 1075201"/>
                <a:gd name="connsiteX3" fmla="*/ 7339466 w 7549739"/>
                <a:gd name="connsiteY3" fmla="*/ 255808 h 1075201"/>
                <a:gd name="connsiteX4" fmla="*/ 7350101 w 7549739"/>
                <a:gd name="connsiteY4" fmla="*/ 256928 h 1075201"/>
                <a:gd name="connsiteX5" fmla="*/ 7549739 w 7549739"/>
                <a:gd name="connsiteY5" fmla="*/ 512807 h 1075201"/>
                <a:gd name="connsiteX6" fmla="*/ 7350101 w 7549739"/>
                <a:gd name="connsiteY6" fmla="*/ 768686 h 1075201"/>
                <a:gd name="connsiteX7" fmla="*/ 7339466 w 7549739"/>
                <a:gd name="connsiteY7" fmla="*/ 769806 h 1075201"/>
                <a:gd name="connsiteX8" fmla="*/ 7339466 w 7549739"/>
                <a:gd name="connsiteY8" fmla="*/ 845194 h 1075201"/>
                <a:gd name="connsiteX9" fmla="*/ 7109459 w 7549739"/>
                <a:gd name="connsiteY9" fmla="*/ 1075201 h 1075201"/>
                <a:gd name="connsiteX10" fmla="*/ 473433 w 7549739"/>
                <a:gd name="connsiteY10" fmla="*/ 1075201 h 1075201"/>
                <a:gd name="connsiteX11" fmla="*/ 243426 w 7549739"/>
                <a:gd name="connsiteY11" fmla="*/ 845194 h 1075201"/>
                <a:gd name="connsiteX12" fmla="*/ 243426 w 7549739"/>
                <a:gd name="connsiteY12" fmla="*/ 798090 h 1075201"/>
                <a:gd name="connsiteX13" fmla="*/ 199639 w 7549739"/>
                <a:gd name="connsiteY13" fmla="*/ 793479 h 1075201"/>
                <a:gd name="connsiteX14" fmla="*/ 0 w 7549739"/>
                <a:gd name="connsiteY14" fmla="*/ 537600 h 1075201"/>
                <a:gd name="connsiteX15" fmla="*/ 199639 w 7549739"/>
                <a:gd name="connsiteY15" fmla="*/ 281722 h 1075201"/>
                <a:gd name="connsiteX16" fmla="*/ 243426 w 7549739"/>
                <a:gd name="connsiteY16" fmla="*/ 277110 h 1075201"/>
                <a:gd name="connsiteX17" fmla="*/ 243426 w 7549739"/>
                <a:gd name="connsiteY17" fmla="*/ 230007 h 1075201"/>
                <a:gd name="connsiteX18" fmla="*/ 473433 w 7549739"/>
                <a:gd name="connsiteY18" fmla="*/ 0 h 10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49739" h="1075201">
                  <a:moveTo>
                    <a:pt x="473433" y="0"/>
                  </a:moveTo>
                  <a:lnTo>
                    <a:pt x="7109459" y="0"/>
                  </a:lnTo>
                  <a:cubicBezTo>
                    <a:pt x="7236488" y="0"/>
                    <a:pt x="7339466" y="102978"/>
                    <a:pt x="7339466" y="230007"/>
                  </a:cubicBezTo>
                  <a:lnTo>
                    <a:pt x="7339466" y="255808"/>
                  </a:lnTo>
                  <a:lnTo>
                    <a:pt x="7350101" y="256928"/>
                  </a:lnTo>
                  <a:cubicBezTo>
                    <a:pt x="7464034" y="281283"/>
                    <a:pt x="7549739" y="386590"/>
                    <a:pt x="7549739" y="512807"/>
                  </a:cubicBezTo>
                  <a:cubicBezTo>
                    <a:pt x="7549739" y="639024"/>
                    <a:pt x="7464034" y="744331"/>
                    <a:pt x="7350101" y="768686"/>
                  </a:cubicBezTo>
                  <a:lnTo>
                    <a:pt x="7339466" y="769806"/>
                  </a:lnTo>
                  <a:lnTo>
                    <a:pt x="7339466" y="845194"/>
                  </a:lnTo>
                  <a:cubicBezTo>
                    <a:pt x="7339466" y="972223"/>
                    <a:pt x="7236488" y="1075201"/>
                    <a:pt x="7109459" y="1075201"/>
                  </a:cubicBezTo>
                  <a:lnTo>
                    <a:pt x="473433" y="1075201"/>
                  </a:lnTo>
                  <a:cubicBezTo>
                    <a:pt x="346404" y="1075201"/>
                    <a:pt x="243426" y="972223"/>
                    <a:pt x="243426" y="845194"/>
                  </a:cubicBezTo>
                  <a:lnTo>
                    <a:pt x="243426" y="798090"/>
                  </a:lnTo>
                  <a:lnTo>
                    <a:pt x="199639" y="793479"/>
                  </a:lnTo>
                  <a:cubicBezTo>
                    <a:pt x="85705" y="769124"/>
                    <a:pt x="0" y="663817"/>
                    <a:pt x="0" y="537600"/>
                  </a:cubicBezTo>
                  <a:cubicBezTo>
                    <a:pt x="0" y="411383"/>
                    <a:pt x="85705" y="306076"/>
                    <a:pt x="199639" y="281722"/>
                  </a:cubicBezTo>
                  <a:lnTo>
                    <a:pt x="243426" y="277110"/>
                  </a:lnTo>
                  <a:lnTo>
                    <a:pt x="243426" y="230007"/>
                  </a:lnTo>
                  <a:cubicBezTo>
                    <a:pt x="243426" y="102978"/>
                    <a:pt x="346404" y="0"/>
                    <a:pt x="473433" y="0"/>
                  </a:cubicBezTo>
                  <a:close/>
                </a:path>
              </a:pathLst>
            </a:custGeom>
            <a:solidFill>
              <a:srgbClr val="FFDEB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972128" y="3386691"/>
              <a:ext cx="72006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/>
                <a:t>Bạn đã gây ấn tượng khi giới thiệu về sự việc được thuật bằng cách nào?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758792" y="4475280"/>
            <a:ext cx="7549739" cy="1075201"/>
            <a:chOff x="3758792" y="4475280"/>
            <a:chExt cx="7549739" cy="1075201"/>
          </a:xfrm>
        </p:grpSpPr>
        <p:sp>
          <p:nvSpPr>
            <p:cNvPr id="75" name="Freeform 74"/>
            <p:cNvSpPr/>
            <p:nvPr/>
          </p:nvSpPr>
          <p:spPr>
            <a:xfrm>
              <a:off x="3758792" y="4475280"/>
              <a:ext cx="7549739" cy="1075201"/>
            </a:xfrm>
            <a:custGeom>
              <a:avLst/>
              <a:gdLst>
                <a:gd name="connsiteX0" fmla="*/ 473433 w 7549739"/>
                <a:gd name="connsiteY0" fmla="*/ 0 h 1075201"/>
                <a:gd name="connsiteX1" fmla="*/ 7109459 w 7549739"/>
                <a:gd name="connsiteY1" fmla="*/ 0 h 1075201"/>
                <a:gd name="connsiteX2" fmla="*/ 7339466 w 7549739"/>
                <a:gd name="connsiteY2" fmla="*/ 230007 h 1075201"/>
                <a:gd name="connsiteX3" fmla="*/ 7339466 w 7549739"/>
                <a:gd name="connsiteY3" fmla="*/ 255808 h 1075201"/>
                <a:gd name="connsiteX4" fmla="*/ 7350101 w 7549739"/>
                <a:gd name="connsiteY4" fmla="*/ 256928 h 1075201"/>
                <a:gd name="connsiteX5" fmla="*/ 7549739 w 7549739"/>
                <a:gd name="connsiteY5" fmla="*/ 512807 h 1075201"/>
                <a:gd name="connsiteX6" fmla="*/ 7350101 w 7549739"/>
                <a:gd name="connsiteY6" fmla="*/ 768686 h 1075201"/>
                <a:gd name="connsiteX7" fmla="*/ 7339466 w 7549739"/>
                <a:gd name="connsiteY7" fmla="*/ 769806 h 1075201"/>
                <a:gd name="connsiteX8" fmla="*/ 7339466 w 7549739"/>
                <a:gd name="connsiteY8" fmla="*/ 845194 h 1075201"/>
                <a:gd name="connsiteX9" fmla="*/ 7109459 w 7549739"/>
                <a:gd name="connsiteY9" fmla="*/ 1075201 h 1075201"/>
                <a:gd name="connsiteX10" fmla="*/ 473433 w 7549739"/>
                <a:gd name="connsiteY10" fmla="*/ 1075201 h 1075201"/>
                <a:gd name="connsiteX11" fmla="*/ 243426 w 7549739"/>
                <a:gd name="connsiteY11" fmla="*/ 845194 h 1075201"/>
                <a:gd name="connsiteX12" fmla="*/ 243426 w 7549739"/>
                <a:gd name="connsiteY12" fmla="*/ 798090 h 1075201"/>
                <a:gd name="connsiteX13" fmla="*/ 199639 w 7549739"/>
                <a:gd name="connsiteY13" fmla="*/ 793479 h 1075201"/>
                <a:gd name="connsiteX14" fmla="*/ 0 w 7549739"/>
                <a:gd name="connsiteY14" fmla="*/ 537600 h 1075201"/>
                <a:gd name="connsiteX15" fmla="*/ 199639 w 7549739"/>
                <a:gd name="connsiteY15" fmla="*/ 281722 h 1075201"/>
                <a:gd name="connsiteX16" fmla="*/ 243426 w 7549739"/>
                <a:gd name="connsiteY16" fmla="*/ 277110 h 1075201"/>
                <a:gd name="connsiteX17" fmla="*/ 243426 w 7549739"/>
                <a:gd name="connsiteY17" fmla="*/ 230007 h 1075201"/>
                <a:gd name="connsiteX18" fmla="*/ 473433 w 7549739"/>
                <a:gd name="connsiteY18" fmla="*/ 0 h 10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49739" h="1075201">
                  <a:moveTo>
                    <a:pt x="473433" y="0"/>
                  </a:moveTo>
                  <a:lnTo>
                    <a:pt x="7109459" y="0"/>
                  </a:lnTo>
                  <a:cubicBezTo>
                    <a:pt x="7236488" y="0"/>
                    <a:pt x="7339466" y="102978"/>
                    <a:pt x="7339466" y="230007"/>
                  </a:cubicBezTo>
                  <a:lnTo>
                    <a:pt x="7339466" y="255808"/>
                  </a:lnTo>
                  <a:lnTo>
                    <a:pt x="7350101" y="256928"/>
                  </a:lnTo>
                  <a:cubicBezTo>
                    <a:pt x="7464034" y="281283"/>
                    <a:pt x="7549739" y="386590"/>
                    <a:pt x="7549739" y="512807"/>
                  </a:cubicBezTo>
                  <a:cubicBezTo>
                    <a:pt x="7549739" y="639024"/>
                    <a:pt x="7464034" y="744331"/>
                    <a:pt x="7350101" y="768686"/>
                  </a:cubicBezTo>
                  <a:lnTo>
                    <a:pt x="7339466" y="769806"/>
                  </a:lnTo>
                  <a:lnTo>
                    <a:pt x="7339466" y="845194"/>
                  </a:lnTo>
                  <a:cubicBezTo>
                    <a:pt x="7339466" y="972223"/>
                    <a:pt x="7236488" y="1075201"/>
                    <a:pt x="7109459" y="1075201"/>
                  </a:cubicBezTo>
                  <a:lnTo>
                    <a:pt x="473433" y="1075201"/>
                  </a:lnTo>
                  <a:cubicBezTo>
                    <a:pt x="346404" y="1075201"/>
                    <a:pt x="243426" y="972223"/>
                    <a:pt x="243426" y="845194"/>
                  </a:cubicBezTo>
                  <a:lnTo>
                    <a:pt x="243426" y="798090"/>
                  </a:lnTo>
                  <a:lnTo>
                    <a:pt x="199639" y="793479"/>
                  </a:lnTo>
                  <a:cubicBezTo>
                    <a:pt x="85705" y="769124"/>
                    <a:pt x="0" y="663817"/>
                    <a:pt x="0" y="537600"/>
                  </a:cubicBezTo>
                  <a:cubicBezTo>
                    <a:pt x="0" y="411383"/>
                    <a:pt x="85705" y="306076"/>
                    <a:pt x="199639" y="281722"/>
                  </a:cubicBezTo>
                  <a:lnTo>
                    <a:pt x="243426" y="277110"/>
                  </a:lnTo>
                  <a:lnTo>
                    <a:pt x="243426" y="230007"/>
                  </a:lnTo>
                  <a:cubicBezTo>
                    <a:pt x="243426" y="102978"/>
                    <a:pt x="346404" y="0"/>
                    <a:pt x="473433" y="0"/>
                  </a:cubicBezTo>
                  <a:close/>
                </a:path>
              </a:pathLst>
            </a:custGeom>
            <a:solidFill>
              <a:srgbClr val="FFB4B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969311" y="4747357"/>
              <a:ext cx="23077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/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935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765027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7" name="Picture 36" descr="Text, whiteboard&#10;&#10;Description automatically generated">
            <a:extLst>
              <a:ext uri="{FF2B5EF4-FFF2-40B4-BE49-F238E27FC236}">
                <a16:creationId xmlns:a16="http://schemas.microsoft.com/office/drawing/2014/main" xmlns="" id="{C3929BB6-6EEB-C34E-FD0C-6D5F4C783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1" y="-261248"/>
            <a:ext cx="11081455" cy="655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792932" y="475155"/>
            <a:ext cx="10515600" cy="5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>
                <a:solidFill>
                  <a:srgbClr val="D6A10C"/>
                </a:solidFill>
                <a:latin typeface="+mn-lt"/>
              </a:rPr>
              <a:t>3. Trao đổi với bạn:</a:t>
            </a:r>
            <a:endParaRPr kumimoji="0" lang="en-US" sz="3700" b="1" i="0" strike="noStrike" kern="1200" cap="none" spc="0" normalizeH="0" baseline="0" noProof="0">
              <a:ln>
                <a:noFill/>
              </a:ln>
              <a:solidFill>
                <a:srgbClr val="D6A10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2" name="Rectangle: Rounded Corners 34">
            <a:extLst>
              <a:ext uri="{FF2B5EF4-FFF2-40B4-BE49-F238E27FC236}">
                <a16:creationId xmlns:a16="http://schemas.microsoft.com/office/drawing/2014/main" xmlns="" id="{3CF7F5D6-F7FF-BC54-983D-EDF92D1873C6}"/>
              </a:ext>
            </a:extLst>
          </p:cNvPr>
          <p:cNvSpPr/>
          <p:nvPr/>
        </p:nvSpPr>
        <p:spPr>
          <a:xfrm>
            <a:off x="2230128" y="989467"/>
            <a:ext cx="7736114" cy="476913"/>
          </a:xfrm>
          <a:custGeom>
            <a:avLst/>
            <a:gdLst>
              <a:gd name="connsiteX0" fmla="*/ 0 w 6264686"/>
              <a:gd name="connsiteY0" fmla="*/ 304946 h 1248704"/>
              <a:gd name="connsiteX1" fmla="*/ 304946 w 6264686"/>
              <a:gd name="connsiteY1" fmla="*/ 0 h 1248704"/>
              <a:gd name="connsiteX2" fmla="*/ 5959740 w 6264686"/>
              <a:gd name="connsiteY2" fmla="*/ 0 h 1248704"/>
              <a:gd name="connsiteX3" fmla="*/ 6264686 w 6264686"/>
              <a:gd name="connsiteY3" fmla="*/ 304946 h 1248704"/>
              <a:gd name="connsiteX4" fmla="*/ 6264686 w 6264686"/>
              <a:gd name="connsiteY4" fmla="*/ 943758 h 1248704"/>
              <a:gd name="connsiteX5" fmla="*/ 5959740 w 6264686"/>
              <a:gd name="connsiteY5" fmla="*/ 1248704 h 1248704"/>
              <a:gd name="connsiteX6" fmla="*/ 304946 w 6264686"/>
              <a:gd name="connsiteY6" fmla="*/ 1248704 h 1248704"/>
              <a:gd name="connsiteX7" fmla="*/ 0 w 6264686"/>
              <a:gd name="connsiteY7" fmla="*/ 943758 h 1248704"/>
              <a:gd name="connsiteX8" fmla="*/ 0 w 6264686"/>
              <a:gd name="connsiteY8" fmla="*/ 304946 h 124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64686" h="1248704" fill="none" extrusionOk="0">
                <a:moveTo>
                  <a:pt x="0" y="304946"/>
                </a:moveTo>
                <a:cubicBezTo>
                  <a:pt x="-8395" y="165946"/>
                  <a:pt x="126184" y="-6952"/>
                  <a:pt x="304946" y="0"/>
                </a:cubicBezTo>
                <a:cubicBezTo>
                  <a:pt x="2136601" y="-35273"/>
                  <a:pt x="3872899" y="-144294"/>
                  <a:pt x="5959740" y="0"/>
                </a:cubicBezTo>
                <a:cubicBezTo>
                  <a:pt x="6148925" y="6321"/>
                  <a:pt x="6254163" y="127657"/>
                  <a:pt x="6264686" y="304946"/>
                </a:cubicBezTo>
                <a:cubicBezTo>
                  <a:pt x="6320187" y="381859"/>
                  <a:pt x="6220263" y="653615"/>
                  <a:pt x="6264686" y="943758"/>
                </a:cubicBezTo>
                <a:cubicBezTo>
                  <a:pt x="6268029" y="1109647"/>
                  <a:pt x="6133947" y="1242427"/>
                  <a:pt x="5959740" y="1248704"/>
                </a:cubicBezTo>
                <a:cubicBezTo>
                  <a:pt x="3162097" y="1326229"/>
                  <a:pt x="1664564" y="1205001"/>
                  <a:pt x="304946" y="1248704"/>
                </a:cubicBezTo>
                <a:cubicBezTo>
                  <a:pt x="111642" y="1241809"/>
                  <a:pt x="-28389" y="1111787"/>
                  <a:pt x="0" y="943758"/>
                </a:cubicBezTo>
                <a:cubicBezTo>
                  <a:pt x="-18585" y="800624"/>
                  <a:pt x="44223" y="484041"/>
                  <a:pt x="0" y="304946"/>
                </a:cubicBezTo>
                <a:close/>
              </a:path>
              <a:path w="6264686" h="1248704" stroke="0" extrusionOk="0">
                <a:moveTo>
                  <a:pt x="0" y="304946"/>
                </a:moveTo>
                <a:cubicBezTo>
                  <a:pt x="-6988" y="112384"/>
                  <a:pt x="132246" y="3468"/>
                  <a:pt x="304946" y="0"/>
                </a:cubicBezTo>
                <a:cubicBezTo>
                  <a:pt x="2580638" y="-95379"/>
                  <a:pt x="3568079" y="58096"/>
                  <a:pt x="5959740" y="0"/>
                </a:cubicBezTo>
                <a:cubicBezTo>
                  <a:pt x="6105827" y="-15719"/>
                  <a:pt x="6250674" y="126459"/>
                  <a:pt x="6264686" y="304946"/>
                </a:cubicBezTo>
                <a:cubicBezTo>
                  <a:pt x="6250046" y="584281"/>
                  <a:pt x="6214606" y="763715"/>
                  <a:pt x="6264686" y="943758"/>
                </a:cubicBezTo>
                <a:cubicBezTo>
                  <a:pt x="6281457" y="1092240"/>
                  <a:pt x="6112019" y="1232629"/>
                  <a:pt x="5959740" y="1248704"/>
                </a:cubicBezTo>
                <a:cubicBezTo>
                  <a:pt x="5225959" y="1188798"/>
                  <a:pt x="2331523" y="1331218"/>
                  <a:pt x="304946" y="1248704"/>
                </a:cubicBezTo>
                <a:cubicBezTo>
                  <a:pt x="105404" y="1256398"/>
                  <a:pt x="-4807" y="1117054"/>
                  <a:pt x="0" y="943758"/>
                </a:cubicBezTo>
                <a:cubicBezTo>
                  <a:pt x="-38387" y="734281"/>
                  <a:pt x="-47895" y="583520"/>
                  <a:pt x="0" y="304946"/>
                </a:cubicBezTo>
                <a:close/>
              </a:path>
            </a:pathLst>
          </a:custGeom>
          <a:solidFill>
            <a:srgbClr val="CBFFA9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Duepuntozero" panose="02040603050506020204" pitchFamily="18" charset="0"/>
              </a:rPr>
              <a:t>a. Những điều em học được ở bài viết của bạn</a:t>
            </a:r>
            <a:endParaRPr lang="en-US" sz="2800" b="1" dirty="0">
              <a:solidFill>
                <a:schemeClr val="tx1"/>
              </a:solidFill>
              <a:latin typeface="UTM Duepuntozer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1340" y="1854949"/>
            <a:ext cx="3978903" cy="3978903"/>
            <a:chOff x="371340" y="1854949"/>
            <a:chExt cx="3978903" cy="3978903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0" y="1854949"/>
              <a:ext cx="3978903" cy="3978903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1576549" y="2972558"/>
              <a:ext cx="1568484" cy="961474"/>
              <a:chOff x="1549081" y="4095847"/>
              <a:chExt cx="1568484" cy="961474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1549081" y="4103214"/>
                <a:ext cx="156848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ln w="73025">
                      <a:solidFill>
                        <a:schemeClr val="bg1"/>
                      </a:solidFill>
                    </a:ln>
                    <a:solidFill>
                      <a:srgbClr val="FF808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VN-ARCO Typography" panose="020B0603050302020204" pitchFamily="34" charset="2"/>
                  </a:rPr>
                  <a:t>THÂN bài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549081" y="4095847"/>
                <a:ext cx="156848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ln>
                      <a:solidFill>
                        <a:sysClr val="windowText" lastClr="000000"/>
                      </a:solidFill>
                    </a:ln>
                    <a:solidFill>
                      <a:srgbClr val="FF8081"/>
                    </a:solidFill>
                    <a:latin typeface="SVN-ARCO Typography" panose="020B0603050302020204" pitchFamily="34" charset="2"/>
                  </a:rPr>
                  <a:t>THÂN bài</a:t>
                </a: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3758793" y="1530138"/>
            <a:ext cx="7549739" cy="688356"/>
            <a:chOff x="4941618" y="3407111"/>
            <a:chExt cx="7549739" cy="688356"/>
          </a:xfrm>
        </p:grpSpPr>
        <p:sp>
          <p:nvSpPr>
            <p:cNvPr id="34" name="Freeform 33"/>
            <p:cNvSpPr/>
            <p:nvPr/>
          </p:nvSpPr>
          <p:spPr>
            <a:xfrm>
              <a:off x="4941618" y="3407111"/>
              <a:ext cx="7549739" cy="688356"/>
            </a:xfrm>
            <a:custGeom>
              <a:avLst/>
              <a:gdLst>
                <a:gd name="connsiteX0" fmla="*/ 473433 w 7549739"/>
                <a:gd name="connsiteY0" fmla="*/ 0 h 1075201"/>
                <a:gd name="connsiteX1" fmla="*/ 7109459 w 7549739"/>
                <a:gd name="connsiteY1" fmla="*/ 0 h 1075201"/>
                <a:gd name="connsiteX2" fmla="*/ 7339466 w 7549739"/>
                <a:gd name="connsiteY2" fmla="*/ 230007 h 1075201"/>
                <a:gd name="connsiteX3" fmla="*/ 7339466 w 7549739"/>
                <a:gd name="connsiteY3" fmla="*/ 255808 h 1075201"/>
                <a:gd name="connsiteX4" fmla="*/ 7350101 w 7549739"/>
                <a:gd name="connsiteY4" fmla="*/ 256928 h 1075201"/>
                <a:gd name="connsiteX5" fmla="*/ 7549739 w 7549739"/>
                <a:gd name="connsiteY5" fmla="*/ 512807 h 1075201"/>
                <a:gd name="connsiteX6" fmla="*/ 7350101 w 7549739"/>
                <a:gd name="connsiteY6" fmla="*/ 768686 h 1075201"/>
                <a:gd name="connsiteX7" fmla="*/ 7339466 w 7549739"/>
                <a:gd name="connsiteY7" fmla="*/ 769806 h 1075201"/>
                <a:gd name="connsiteX8" fmla="*/ 7339466 w 7549739"/>
                <a:gd name="connsiteY8" fmla="*/ 845194 h 1075201"/>
                <a:gd name="connsiteX9" fmla="*/ 7109459 w 7549739"/>
                <a:gd name="connsiteY9" fmla="*/ 1075201 h 1075201"/>
                <a:gd name="connsiteX10" fmla="*/ 473433 w 7549739"/>
                <a:gd name="connsiteY10" fmla="*/ 1075201 h 1075201"/>
                <a:gd name="connsiteX11" fmla="*/ 243426 w 7549739"/>
                <a:gd name="connsiteY11" fmla="*/ 845194 h 1075201"/>
                <a:gd name="connsiteX12" fmla="*/ 243426 w 7549739"/>
                <a:gd name="connsiteY12" fmla="*/ 798090 h 1075201"/>
                <a:gd name="connsiteX13" fmla="*/ 199639 w 7549739"/>
                <a:gd name="connsiteY13" fmla="*/ 793479 h 1075201"/>
                <a:gd name="connsiteX14" fmla="*/ 0 w 7549739"/>
                <a:gd name="connsiteY14" fmla="*/ 537600 h 1075201"/>
                <a:gd name="connsiteX15" fmla="*/ 199639 w 7549739"/>
                <a:gd name="connsiteY15" fmla="*/ 281722 h 1075201"/>
                <a:gd name="connsiteX16" fmla="*/ 243426 w 7549739"/>
                <a:gd name="connsiteY16" fmla="*/ 277110 h 1075201"/>
                <a:gd name="connsiteX17" fmla="*/ 243426 w 7549739"/>
                <a:gd name="connsiteY17" fmla="*/ 230007 h 1075201"/>
                <a:gd name="connsiteX18" fmla="*/ 473433 w 7549739"/>
                <a:gd name="connsiteY18" fmla="*/ 0 h 10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49739" h="1075201">
                  <a:moveTo>
                    <a:pt x="473433" y="0"/>
                  </a:moveTo>
                  <a:lnTo>
                    <a:pt x="7109459" y="0"/>
                  </a:lnTo>
                  <a:cubicBezTo>
                    <a:pt x="7236488" y="0"/>
                    <a:pt x="7339466" y="102978"/>
                    <a:pt x="7339466" y="230007"/>
                  </a:cubicBezTo>
                  <a:lnTo>
                    <a:pt x="7339466" y="255808"/>
                  </a:lnTo>
                  <a:lnTo>
                    <a:pt x="7350101" y="256928"/>
                  </a:lnTo>
                  <a:cubicBezTo>
                    <a:pt x="7464034" y="281283"/>
                    <a:pt x="7549739" y="386590"/>
                    <a:pt x="7549739" y="512807"/>
                  </a:cubicBezTo>
                  <a:cubicBezTo>
                    <a:pt x="7549739" y="639024"/>
                    <a:pt x="7464034" y="744331"/>
                    <a:pt x="7350101" y="768686"/>
                  </a:cubicBezTo>
                  <a:lnTo>
                    <a:pt x="7339466" y="769806"/>
                  </a:lnTo>
                  <a:lnTo>
                    <a:pt x="7339466" y="845194"/>
                  </a:lnTo>
                  <a:cubicBezTo>
                    <a:pt x="7339466" y="972223"/>
                    <a:pt x="7236488" y="1075201"/>
                    <a:pt x="7109459" y="1075201"/>
                  </a:cubicBezTo>
                  <a:lnTo>
                    <a:pt x="473433" y="1075201"/>
                  </a:lnTo>
                  <a:cubicBezTo>
                    <a:pt x="346404" y="1075201"/>
                    <a:pt x="243426" y="972223"/>
                    <a:pt x="243426" y="845194"/>
                  </a:cubicBezTo>
                  <a:lnTo>
                    <a:pt x="243426" y="798090"/>
                  </a:lnTo>
                  <a:lnTo>
                    <a:pt x="199639" y="793479"/>
                  </a:lnTo>
                  <a:cubicBezTo>
                    <a:pt x="85705" y="769124"/>
                    <a:pt x="0" y="663817"/>
                    <a:pt x="0" y="537600"/>
                  </a:cubicBezTo>
                  <a:cubicBezTo>
                    <a:pt x="0" y="411383"/>
                    <a:pt x="85705" y="306076"/>
                    <a:pt x="199639" y="281722"/>
                  </a:cubicBezTo>
                  <a:lnTo>
                    <a:pt x="243426" y="277110"/>
                  </a:lnTo>
                  <a:lnTo>
                    <a:pt x="243426" y="230007"/>
                  </a:lnTo>
                  <a:cubicBezTo>
                    <a:pt x="243426" y="102978"/>
                    <a:pt x="346404" y="0"/>
                    <a:pt x="473433" y="0"/>
                  </a:cubicBezTo>
                  <a:close/>
                </a:path>
              </a:pathLst>
            </a:custGeom>
            <a:solidFill>
              <a:srgbClr val="F6FFA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56123" y="3482187"/>
              <a:ext cx="73006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/>
                <a:t>Bạn thuật lại sự việc theo trình tự nào?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758792" y="2209260"/>
            <a:ext cx="7549739" cy="954107"/>
            <a:chOff x="4941618" y="3354092"/>
            <a:chExt cx="7549739" cy="954107"/>
          </a:xfrm>
        </p:grpSpPr>
        <p:sp>
          <p:nvSpPr>
            <p:cNvPr id="38" name="Freeform 37"/>
            <p:cNvSpPr/>
            <p:nvPr/>
          </p:nvSpPr>
          <p:spPr>
            <a:xfrm>
              <a:off x="4941618" y="3407111"/>
              <a:ext cx="7549739" cy="854328"/>
            </a:xfrm>
            <a:custGeom>
              <a:avLst/>
              <a:gdLst>
                <a:gd name="connsiteX0" fmla="*/ 473433 w 7549739"/>
                <a:gd name="connsiteY0" fmla="*/ 0 h 1075201"/>
                <a:gd name="connsiteX1" fmla="*/ 7109459 w 7549739"/>
                <a:gd name="connsiteY1" fmla="*/ 0 h 1075201"/>
                <a:gd name="connsiteX2" fmla="*/ 7339466 w 7549739"/>
                <a:gd name="connsiteY2" fmla="*/ 230007 h 1075201"/>
                <a:gd name="connsiteX3" fmla="*/ 7339466 w 7549739"/>
                <a:gd name="connsiteY3" fmla="*/ 255808 h 1075201"/>
                <a:gd name="connsiteX4" fmla="*/ 7350101 w 7549739"/>
                <a:gd name="connsiteY4" fmla="*/ 256928 h 1075201"/>
                <a:gd name="connsiteX5" fmla="*/ 7549739 w 7549739"/>
                <a:gd name="connsiteY5" fmla="*/ 512807 h 1075201"/>
                <a:gd name="connsiteX6" fmla="*/ 7350101 w 7549739"/>
                <a:gd name="connsiteY6" fmla="*/ 768686 h 1075201"/>
                <a:gd name="connsiteX7" fmla="*/ 7339466 w 7549739"/>
                <a:gd name="connsiteY7" fmla="*/ 769806 h 1075201"/>
                <a:gd name="connsiteX8" fmla="*/ 7339466 w 7549739"/>
                <a:gd name="connsiteY8" fmla="*/ 845194 h 1075201"/>
                <a:gd name="connsiteX9" fmla="*/ 7109459 w 7549739"/>
                <a:gd name="connsiteY9" fmla="*/ 1075201 h 1075201"/>
                <a:gd name="connsiteX10" fmla="*/ 473433 w 7549739"/>
                <a:gd name="connsiteY10" fmla="*/ 1075201 h 1075201"/>
                <a:gd name="connsiteX11" fmla="*/ 243426 w 7549739"/>
                <a:gd name="connsiteY11" fmla="*/ 845194 h 1075201"/>
                <a:gd name="connsiteX12" fmla="*/ 243426 w 7549739"/>
                <a:gd name="connsiteY12" fmla="*/ 798090 h 1075201"/>
                <a:gd name="connsiteX13" fmla="*/ 199639 w 7549739"/>
                <a:gd name="connsiteY13" fmla="*/ 793479 h 1075201"/>
                <a:gd name="connsiteX14" fmla="*/ 0 w 7549739"/>
                <a:gd name="connsiteY14" fmla="*/ 537600 h 1075201"/>
                <a:gd name="connsiteX15" fmla="*/ 199639 w 7549739"/>
                <a:gd name="connsiteY15" fmla="*/ 281722 h 1075201"/>
                <a:gd name="connsiteX16" fmla="*/ 243426 w 7549739"/>
                <a:gd name="connsiteY16" fmla="*/ 277110 h 1075201"/>
                <a:gd name="connsiteX17" fmla="*/ 243426 w 7549739"/>
                <a:gd name="connsiteY17" fmla="*/ 230007 h 1075201"/>
                <a:gd name="connsiteX18" fmla="*/ 473433 w 7549739"/>
                <a:gd name="connsiteY18" fmla="*/ 0 h 10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49739" h="1075201">
                  <a:moveTo>
                    <a:pt x="473433" y="0"/>
                  </a:moveTo>
                  <a:lnTo>
                    <a:pt x="7109459" y="0"/>
                  </a:lnTo>
                  <a:cubicBezTo>
                    <a:pt x="7236488" y="0"/>
                    <a:pt x="7339466" y="102978"/>
                    <a:pt x="7339466" y="230007"/>
                  </a:cubicBezTo>
                  <a:lnTo>
                    <a:pt x="7339466" y="255808"/>
                  </a:lnTo>
                  <a:lnTo>
                    <a:pt x="7350101" y="256928"/>
                  </a:lnTo>
                  <a:cubicBezTo>
                    <a:pt x="7464034" y="281283"/>
                    <a:pt x="7549739" y="386590"/>
                    <a:pt x="7549739" y="512807"/>
                  </a:cubicBezTo>
                  <a:cubicBezTo>
                    <a:pt x="7549739" y="639024"/>
                    <a:pt x="7464034" y="744331"/>
                    <a:pt x="7350101" y="768686"/>
                  </a:cubicBezTo>
                  <a:lnTo>
                    <a:pt x="7339466" y="769806"/>
                  </a:lnTo>
                  <a:lnTo>
                    <a:pt x="7339466" y="845194"/>
                  </a:lnTo>
                  <a:cubicBezTo>
                    <a:pt x="7339466" y="972223"/>
                    <a:pt x="7236488" y="1075201"/>
                    <a:pt x="7109459" y="1075201"/>
                  </a:cubicBezTo>
                  <a:lnTo>
                    <a:pt x="473433" y="1075201"/>
                  </a:lnTo>
                  <a:cubicBezTo>
                    <a:pt x="346404" y="1075201"/>
                    <a:pt x="243426" y="972223"/>
                    <a:pt x="243426" y="845194"/>
                  </a:cubicBezTo>
                  <a:lnTo>
                    <a:pt x="243426" y="798090"/>
                  </a:lnTo>
                  <a:lnTo>
                    <a:pt x="199639" y="793479"/>
                  </a:lnTo>
                  <a:cubicBezTo>
                    <a:pt x="85705" y="769124"/>
                    <a:pt x="0" y="663817"/>
                    <a:pt x="0" y="537600"/>
                  </a:cubicBezTo>
                  <a:cubicBezTo>
                    <a:pt x="0" y="411383"/>
                    <a:pt x="85705" y="306076"/>
                    <a:pt x="199639" y="281722"/>
                  </a:cubicBezTo>
                  <a:lnTo>
                    <a:pt x="243426" y="277110"/>
                  </a:lnTo>
                  <a:lnTo>
                    <a:pt x="243426" y="230007"/>
                  </a:lnTo>
                  <a:cubicBezTo>
                    <a:pt x="243426" y="102978"/>
                    <a:pt x="346404" y="0"/>
                    <a:pt x="473433" y="0"/>
                  </a:cubicBezTo>
                  <a:close/>
                </a:path>
              </a:pathLst>
            </a:custGeom>
            <a:solidFill>
              <a:srgbClr val="FFDEB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56123" y="3354092"/>
              <a:ext cx="73006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/>
                <a:t>Bạn đã gây ấn tượng khi giới thiệu về sự việc được thuật bằng cách nào?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758790" y="4072693"/>
            <a:ext cx="7549739" cy="1029184"/>
            <a:chOff x="4941618" y="3407110"/>
            <a:chExt cx="7549739" cy="1029184"/>
          </a:xfrm>
        </p:grpSpPr>
        <p:sp>
          <p:nvSpPr>
            <p:cNvPr id="41" name="Freeform 40"/>
            <p:cNvSpPr/>
            <p:nvPr/>
          </p:nvSpPr>
          <p:spPr>
            <a:xfrm>
              <a:off x="4941618" y="3407110"/>
              <a:ext cx="7549739" cy="1029183"/>
            </a:xfrm>
            <a:custGeom>
              <a:avLst/>
              <a:gdLst>
                <a:gd name="connsiteX0" fmla="*/ 473433 w 7549739"/>
                <a:gd name="connsiteY0" fmla="*/ 0 h 1075201"/>
                <a:gd name="connsiteX1" fmla="*/ 7109459 w 7549739"/>
                <a:gd name="connsiteY1" fmla="*/ 0 h 1075201"/>
                <a:gd name="connsiteX2" fmla="*/ 7339466 w 7549739"/>
                <a:gd name="connsiteY2" fmla="*/ 230007 h 1075201"/>
                <a:gd name="connsiteX3" fmla="*/ 7339466 w 7549739"/>
                <a:gd name="connsiteY3" fmla="*/ 255808 h 1075201"/>
                <a:gd name="connsiteX4" fmla="*/ 7350101 w 7549739"/>
                <a:gd name="connsiteY4" fmla="*/ 256928 h 1075201"/>
                <a:gd name="connsiteX5" fmla="*/ 7549739 w 7549739"/>
                <a:gd name="connsiteY5" fmla="*/ 512807 h 1075201"/>
                <a:gd name="connsiteX6" fmla="*/ 7350101 w 7549739"/>
                <a:gd name="connsiteY6" fmla="*/ 768686 h 1075201"/>
                <a:gd name="connsiteX7" fmla="*/ 7339466 w 7549739"/>
                <a:gd name="connsiteY7" fmla="*/ 769806 h 1075201"/>
                <a:gd name="connsiteX8" fmla="*/ 7339466 w 7549739"/>
                <a:gd name="connsiteY8" fmla="*/ 845194 h 1075201"/>
                <a:gd name="connsiteX9" fmla="*/ 7109459 w 7549739"/>
                <a:gd name="connsiteY9" fmla="*/ 1075201 h 1075201"/>
                <a:gd name="connsiteX10" fmla="*/ 473433 w 7549739"/>
                <a:gd name="connsiteY10" fmla="*/ 1075201 h 1075201"/>
                <a:gd name="connsiteX11" fmla="*/ 243426 w 7549739"/>
                <a:gd name="connsiteY11" fmla="*/ 845194 h 1075201"/>
                <a:gd name="connsiteX12" fmla="*/ 243426 w 7549739"/>
                <a:gd name="connsiteY12" fmla="*/ 798090 h 1075201"/>
                <a:gd name="connsiteX13" fmla="*/ 199639 w 7549739"/>
                <a:gd name="connsiteY13" fmla="*/ 793479 h 1075201"/>
                <a:gd name="connsiteX14" fmla="*/ 0 w 7549739"/>
                <a:gd name="connsiteY14" fmla="*/ 537600 h 1075201"/>
                <a:gd name="connsiteX15" fmla="*/ 199639 w 7549739"/>
                <a:gd name="connsiteY15" fmla="*/ 281722 h 1075201"/>
                <a:gd name="connsiteX16" fmla="*/ 243426 w 7549739"/>
                <a:gd name="connsiteY16" fmla="*/ 277110 h 1075201"/>
                <a:gd name="connsiteX17" fmla="*/ 243426 w 7549739"/>
                <a:gd name="connsiteY17" fmla="*/ 230007 h 1075201"/>
                <a:gd name="connsiteX18" fmla="*/ 473433 w 7549739"/>
                <a:gd name="connsiteY18" fmla="*/ 0 h 10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49739" h="1075201">
                  <a:moveTo>
                    <a:pt x="473433" y="0"/>
                  </a:moveTo>
                  <a:lnTo>
                    <a:pt x="7109459" y="0"/>
                  </a:lnTo>
                  <a:cubicBezTo>
                    <a:pt x="7236488" y="0"/>
                    <a:pt x="7339466" y="102978"/>
                    <a:pt x="7339466" y="230007"/>
                  </a:cubicBezTo>
                  <a:lnTo>
                    <a:pt x="7339466" y="255808"/>
                  </a:lnTo>
                  <a:lnTo>
                    <a:pt x="7350101" y="256928"/>
                  </a:lnTo>
                  <a:cubicBezTo>
                    <a:pt x="7464034" y="281283"/>
                    <a:pt x="7549739" y="386590"/>
                    <a:pt x="7549739" y="512807"/>
                  </a:cubicBezTo>
                  <a:cubicBezTo>
                    <a:pt x="7549739" y="639024"/>
                    <a:pt x="7464034" y="744331"/>
                    <a:pt x="7350101" y="768686"/>
                  </a:cubicBezTo>
                  <a:lnTo>
                    <a:pt x="7339466" y="769806"/>
                  </a:lnTo>
                  <a:lnTo>
                    <a:pt x="7339466" y="845194"/>
                  </a:lnTo>
                  <a:cubicBezTo>
                    <a:pt x="7339466" y="972223"/>
                    <a:pt x="7236488" y="1075201"/>
                    <a:pt x="7109459" y="1075201"/>
                  </a:cubicBezTo>
                  <a:lnTo>
                    <a:pt x="473433" y="1075201"/>
                  </a:lnTo>
                  <a:cubicBezTo>
                    <a:pt x="346404" y="1075201"/>
                    <a:pt x="243426" y="972223"/>
                    <a:pt x="243426" y="845194"/>
                  </a:cubicBezTo>
                  <a:lnTo>
                    <a:pt x="243426" y="798090"/>
                  </a:lnTo>
                  <a:lnTo>
                    <a:pt x="199639" y="793479"/>
                  </a:lnTo>
                  <a:cubicBezTo>
                    <a:pt x="85705" y="769124"/>
                    <a:pt x="0" y="663817"/>
                    <a:pt x="0" y="537600"/>
                  </a:cubicBezTo>
                  <a:cubicBezTo>
                    <a:pt x="0" y="411383"/>
                    <a:pt x="85705" y="306076"/>
                    <a:pt x="199639" y="281722"/>
                  </a:cubicBezTo>
                  <a:lnTo>
                    <a:pt x="243426" y="277110"/>
                  </a:lnTo>
                  <a:lnTo>
                    <a:pt x="243426" y="230007"/>
                  </a:lnTo>
                  <a:cubicBezTo>
                    <a:pt x="243426" y="102978"/>
                    <a:pt x="346404" y="0"/>
                    <a:pt x="473433" y="0"/>
                  </a:cubicBezTo>
                  <a:close/>
                </a:path>
              </a:pathLst>
            </a:custGeom>
            <a:solidFill>
              <a:srgbClr val="B5F1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56123" y="3482187"/>
              <a:ext cx="73006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/>
                <a:t>Cách dùng từ, đặt câu, cách dùng hình ảnh </a:t>
              </a:r>
              <a:br>
                <a:rPr lang="en-US" sz="2800"/>
              </a:br>
              <a:r>
                <a:rPr lang="en-US" sz="2800"/>
                <a:t>so sánh của bạn có gì hay?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58791" y="3124854"/>
            <a:ext cx="7549739" cy="954107"/>
            <a:chOff x="4941618" y="3354092"/>
            <a:chExt cx="7549739" cy="954107"/>
          </a:xfrm>
        </p:grpSpPr>
        <p:sp>
          <p:nvSpPr>
            <p:cNvPr id="47" name="Freeform 46"/>
            <p:cNvSpPr/>
            <p:nvPr/>
          </p:nvSpPr>
          <p:spPr>
            <a:xfrm>
              <a:off x="4941618" y="3407111"/>
              <a:ext cx="7549739" cy="854328"/>
            </a:xfrm>
            <a:custGeom>
              <a:avLst/>
              <a:gdLst>
                <a:gd name="connsiteX0" fmla="*/ 473433 w 7549739"/>
                <a:gd name="connsiteY0" fmla="*/ 0 h 1075201"/>
                <a:gd name="connsiteX1" fmla="*/ 7109459 w 7549739"/>
                <a:gd name="connsiteY1" fmla="*/ 0 h 1075201"/>
                <a:gd name="connsiteX2" fmla="*/ 7339466 w 7549739"/>
                <a:gd name="connsiteY2" fmla="*/ 230007 h 1075201"/>
                <a:gd name="connsiteX3" fmla="*/ 7339466 w 7549739"/>
                <a:gd name="connsiteY3" fmla="*/ 255808 h 1075201"/>
                <a:gd name="connsiteX4" fmla="*/ 7350101 w 7549739"/>
                <a:gd name="connsiteY4" fmla="*/ 256928 h 1075201"/>
                <a:gd name="connsiteX5" fmla="*/ 7549739 w 7549739"/>
                <a:gd name="connsiteY5" fmla="*/ 512807 h 1075201"/>
                <a:gd name="connsiteX6" fmla="*/ 7350101 w 7549739"/>
                <a:gd name="connsiteY6" fmla="*/ 768686 h 1075201"/>
                <a:gd name="connsiteX7" fmla="*/ 7339466 w 7549739"/>
                <a:gd name="connsiteY7" fmla="*/ 769806 h 1075201"/>
                <a:gd name="connsiteX8" fmla="*/ 7339466 w 7549739"/>
                <a:gd name="connsiteY8" fmla="*/ 845194 h 1075201"/>
                <a:gd name="connsiteX9" fmla="*/ 7109459 w 7549739"/>
                <a:gd name="connsiteY9" fmla="*/ 1075201 h 1075201"/>
                <a:gd name="connsiteX10" fmla="*/ 473433 w 7549739"/>
                <a:gd name="connsiteY10" fmla="*/ 1075201 h 1075201"/>
                <a:gd name="connsiteX11" fmla="*/ 243426 w 7549739"/>
                <a:gd name="connsiteY11" fmla="*/ 845194 h 1075201"/>
                <a:gd name="connsiteX12" fmla="*/ 243426 w 7549739"/>
                <a:gd name="connsiteY12" fmla="*/ 798090 h 1075201"/>
                <a:gd name="connsiteX13" fmla="*/ 199639 w 7549739"/>
                <a:gd name="connsiteY13" fmla="*/ 793479 h 1075201"/>
                <a:gd name="connsiteX14" fmla="*/ 0 w 7549739"/>
                <a:gd name="connsiteY14" fmla="*/ 537600 h 1075201"/>
                <a:gd name="connsiteX15" fmla="*/ 199639 w 7549739"/>
                <a:gd name="connsiteY15" fmla="*/ 281722 h 1075201"/>
                <a:gd name="connsiteX16" fmla="*/ 243426 w 7549739"/>
                <a:gd name="connsiteY16" fmla="*/ 277110 h 1075201"/>
                <a:gd name="connsiteX17" fmla="*/ 243426 w 7549739"/>
                <a:gd name="connsiteY17" fmla="*/ 230007 h 1075201"/>
                <a:gd name="connsiteX18" fmla="*/ 473433 w 7549739"/>
                <a:gd name="connsiteY18" fmla="*/ 0 h 10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49739" h="1075201">
                  <a:moveTo>
                    <a:pt x="473433" y="0"/>
                  </a:moveTo>
                  <a:lnTo>
                    <a:pt x="7109459" y="0"/>
                  </a:lnTo>
                  <a:cubicBezTo>
                    <a:pt x="7236488" y="0"/>
                    <a:pt x="7339466" y="102978"/>
                    <a:pt x="7339466" y="230007"/>
                  </a:cubicBezTo>
                  <a:lnTo>
                    <a:pt x="7339466" y="255808"/>
                  </a:lnTo>
                  <a:lnTo>
                    <a:pt x="7350101" y="256928"/>
                  </a:lnTo>
                  <a:cubicBezTo>
                    <a:pt x="7464034" y="281283"/>
                    <a:pt x="7549739" y="386590"/>
                    <a:pt x="7549739" y="512807"/>
                  </a:cubicBezTo>
                  <a:cubicBezTo>
                    <a:pt x="7549739" y="639024"/>
                    <a:pt x="7464034" y="744331"/>
                    <a:pt x="7350101" y="768686"/>
                  </a:cubicBezTo>
                  <a:lnTo>
                    <a:pt x="7339466" y="769806"/>
                  </a:lnTo>
                  <a:lnTo>
                    <a:pt x="7339466" y="845194"/>
                  </a:lnTo>
                  <a:cubicBezTo>
                    <a:pt x="7339466" y="972223"/>
                    <a:pt x="7236488" y="1075201"/>
                    <a:pt x="7109459" y="1075201"/>
                  </a:cubicBezTo>
                  <a:lnTo>
                    <a:pt x="473433" y="1075201"/>
                  </a:lnTo>
                  <a:cubicBezTo>
                    <a:pt x="346404" y="1075201"/>
                    <a:pt x="243426" y="972223"/>
                    <a:pt x="243426" y="845194"/>
                  </a:cubicBezTo>
                  <a:lnTo>
                    <a:pt x="243426" y="798090"/>
                  </a:lnTo>
                  <a:lnTo>
                    <a:pt x="199639" y="793479"/>
                  </a:lnTo>
                  <a:cubicBezTo>
                    <a:pt x="85705" y="769124"/>
                    <a:pt x="0" y="663817"/>
                    <a:pt x="0" y="537600"/>
                  </a:cubicBezTo>
                  <a:cubicBezTo>
                    <a:pt x="0" y="411383"/>
                    <a:pt x="85705" y="306076"/>
                    <a:pt x="199639" y="281722"/>
                  </a:cubicBezTo>
                  <a:lnTo>
                    <a:pt x="243426" y="277110"/>
                  </a:lnTo>
                  <a:lnTo>
                    <a:pt x="243426" y="230007"/>
                  </a:lnTo>
                  <a:cubicBezTo>
                    <a:pt x="243426" y="102978"/>
                    <a:pt x="346404" y="0"/>
                    <a:pt x="473433" y="0"/>
                  </a:cubicBezTo>
                  <a:close/>
                </a:path>
              </a:pathLst>
            </a:custGeom>
            <a:solidFill>
              <a:srgbClr val="FCC2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156123" y="3354092"/>
              <a:ext cx="73006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/>
                <a:t>Cách sử dụng từ ngữ chỉ thời gian, địa điểm hoặc tình huống có rõ ràng, phù hợp không?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758790" y="5158558"/>
            <a:ext cx="7549739" cy="688356"/>
            <a:chOff x="4941618" y="3407111"/>
            <a:chExt cx="7549739" cy="688356"/>
          </a:xfrm>
        </p:grpSpPr>
        <p:sp>
          <p:nvSpPr>
            <p:cNvPr id="53" name="Freeform 52"/>
            <p:cNvSpPr/>
            <p:nvPr/>
          </p:nvSpPr>
          <p:spPr>
            <a:xfrm>
              <a:off x="4941618" y="3407111"/>
              <a:ext cx="7549739" cy="688356"/>
            </a:xfrm>
            <a:custGeom>
              <a:avLst/>
              <a:gdLst>
                <a:gd name="connsiteX0" fmla="*/ 473433 w 7549739"/>
                <a:gd name="connsiteY0" fmla="*/ 0 h 1075201"/>
                <a:gd name="connsiteX1" fmla="*/ 7109459 w 7549739"/>
                <a:gd name="connsiteY1" fmla="*/ 0 h 1075201"/>
                <a:gd name="connsiteX2" fmla="*/ 7339466 w 7549739"/>
                <a:gd name="connsiteY2" fmla="*/ 230007 h 1075201"/>
                <a:gd name="connsiteX3" fmla="*/ 7339466 w 7549739"/>
                <a:gd name="connsiteY3" fmla="*/ 255808 h 1075201"/>
                <a:gd name="connsiteX4" fmla="*/ 7350101 w 7549739"/>
                <a:gd name="connsiteY4" fmla="*/ 256928 h 1075201"/>
                <a:gd name="connsiteX5" fmla="*/ 7549739 w 7549739"/>
                <a:gd name="connsiteY5" fmla="*/ 512807 h 1075201"/>
                <a:gd name="connsiteX6" fmla="*/ 7350101 w 7549739"/>
                <a:gd name="connsiteY6" fmla="*/ 768686 h 1075201"/>
                <a:gd name="connsiteX7" fmla="*/ 7339466 w 7549739"/>
                <a:gd name="connsiteY7" fmla="*/ 769806 h 1075201"/>
                <a:gd name="connsiteX8" fmla="*/ 7339466 w 7549739"/>
                <a:gd name="connsiteY8" fmla="*/ 845194 h 1075201"/>
                <a:gd name="connsiteX9" fmla="*/ 7109459 w 7549739"/>
                <a:gd name="connsiteY9" fmla="*/ 1075201 h 1075201"/>
                <a:gd name="connsiteX10" fmla="*/ 473433 w 7549739"/>
                <a:gd name="connsiteY10" fmla="*/ 1075201 h 1075201"/>
                <a:gd name="connsiteX11" fmla="*/ 243426 w 7549739"/>
                <a:gd name="connsiteY11" fmla="*/ 845194 h 1075201"/>
                <a:gd name="connsiteX12" fmla="*/ 243426 w 7549739"/>
                <a:gd name="connsiteY12" fmla="*/ 798090 h 1075201"/>
                <a:gd name="connsiteX13" fmla="*/ 199639 w 7549739"/>
                <a:gd name="connsiteY13" fmla="*/ 793479 h 1075201"/>
                <a:gd name="connsiteX14" fmla="*/ 0 w 7549739"/>
                <a:gd name="connsiteY14" fmla="*/ 537600 h 1075201"/>
                <a:gd name="connsiteX15" fmla="*/ 199639 w 7549739"/>
                <a:gd name="connsiteY15" fmla="*/ 281722 h 1075201"/>
                <a:gd name="connsiteX16" fmla="*/ 243426 w 7549739"/>
                <a:gd name="connsiteY16" fmla="*/ 277110 h 1075201"/>
                <a:gd name="connsiteX17" fmla="*/ 243426 w 7549739"/>
                <a:gd name="connsiteY17" fmla="*/ 230007 h 1075201"/>
                <a:gd name="connsiteX18" fmla="*/ 473433 w 7549739"/>
                <a:gd name="connsiteY18" fmla="*/ 0 h 10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49739" h="1075201">
                  <a:moveTo>
                    <a:pt x="473433" y="0"/>
                  </a:moveTo>
                  <a:lnTo>
                    <a:pt x="7109459" y="0"/>
                  </a:lnTo>
                  <a:cubicBezTo>
                    <a:pt x="7236488" y="0"/>
                    <a:pt x="7339466" y="102978"/>
                    <a:pt x="7339466" y="230007"/>
                  </a:cubicBezTo>
                  <a:lnTo>
                    <a:pt x="7339466" y="255808"/>
                  </a:lnTo>
                  <a:lnTo>
                    <a:pt x="7350101" y="256928"/>
                  </a:lnTo>
                  <a:cubicBezTo>
                    <a:pt x="7464034" y="281283"/>
                    <a:pt x="7549739" y="386590"/>
                    <a:pt x="7549739" y="512807"/>
                  </a:cubicBezTo>
                  <a:cubicBezTo>
                    <a:pt x="7549739" y="639024"/>
                    <a:pt x="7464034" y="744331"/>
                    <a:pt x="7350101" y="768686"/>
                  </a:cubicBezTo>
                  <a:lnTo>
                    <a:pt x="7339466" y="769806"/>
                  </a:lnTo>
                  <a:lnTo>
                    <a:pt x="7339466" y="845194"/>
                  </a:lnTo>
                  <a:cubicBezTo>
                    <a:pt x="7339466" y="972223"/>
                    <a:pt x="7236488" y="1075201"/>
                    <a:pt x="7109459" y="1075201"/>
                  </a:cubicBezTo>
                  <a:lnTo>
                    <a:pt x="473433" y="1075201"/>
                  </a:lnTo>
                  <a:cubicBezTo>
                    <a:pt x="346404" y="1075201"/>
                    <a:pt x="243426" y="972223"/>
                    <a:pt x="243426" y="845194"/>
                  </a:cubicBezTo>
                  <a:lnTo>
                    <a:pt x="243426" y="798090"/>
                  </a:lnTo>
                  <a:lnTo>
                    <a:pt x="199639" y="793479"/>
                  </a:lnTo>
                  <a:cubicBezTo>
                    <a:pt x="85705" y="769124"/>
                    <a:pt x="0" y="663817"/>
                    <a:pt x="0" y="537600"/>
                  </a:cubicBezTo>
                  <a:cubicBezTo>
                    <a:pt x="0" y="411383"/>
                    <a:pt x="85705" y="306076"/>
                    <a:pt x="199639" y="281722"/>
                  </a:cubicBezTo>
                  <a:lnTo>
                    <a:pt x="243426" y="277110"/>
                  </a:lnTo>
                  <a:lnTo>
                    <a:pt x="243426" y="230007"/>
                  </a:lnTo>
                  <a:cubicBezTo>
                    <a:pt x="243426" y="102978"/>
                    <a:pt x="346404" y="0"/>
                    <a:pt x="473433" y="0"/>
                  </a:cubicBezTo>
                  <a:close/>
                </a:path>
              </a:pathLst>
            </a:custGeom>
            <a:solidFill>
              <a:srgbClr val="9ADC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6123" y="3482187"/>
              <a:ext cx="73006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/>
                <a:t>…..</a:t>
              </a:r>
            </a:p>
          </p:txBody>
        </p:sp>
      </p:grpSp>
      <p:pic>
        <p:nvPicPr>
          <p:cNvPr id="62" name="Picture 61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26" y="5228909"/>
            <a:ext cx="12503852" cy="221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7" name="Picture 36" descr="Text, whiteboard&#10;&#10;Description automatically generated">
            <a:extLst>
              <a:ext uri="{FF2B5EF4-FFF2-40B4-BE49-F238E27FC236}">
                <a16:creationId xmlns:a16="http://schemas.microsoft.com/office/drawing/2014/main" xmlns="" id="{C3929BB6-6EEB-C34E-FD0C-6D5F4C783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1" y="217714"/>
            <a:ext cx="11081455" cy="655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792932" y="1055717"/>
            <a:ext cx="10515600" cy="5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>
                <a:solidFill>
                  <a:srgbClr val="D6A10C"/>
                </a:solidFill>
                <a:latin typeface="+mn-lt"/>
              </a:rPr>
              <a:t>3. Trao đổi với bạn:</a:t>
            </a:r>
            <a:endParaRPr kumimoji="0" lang="en-US" sz="3700" b="1" i="0" strike="noStrike" kern="1200" cap="none" spc="0" normalizeH="0" baseline="0" noProof="0">
              <a:ln>
                <a:noFill/>
              </a:ln>
              <a:solidFill>
                <a:srgbClr val="D6A10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2" name="Rectangle: Rounded Corners 34">
            <a:extLst>
              <a:ext uri="{FF2B5EF4-FFF2-40B4-BE49-F238E27FC236}">
                <a16:creationId xmlns:a16="http://schemas.microsoft.com/office/drawing/2014/main" xmlns="" id="{3CF7F5D6-F7FF-BC54-983D-EDF92D1873C6}"/>
              </a:ext>
            </a:extLst>
          </p:cNvPr>
          <p:cNvSpPr/>
          <p:nvPr/>
        </p:nvSpPr>
        <p:spPr>
          <a:xfrm>
            <a:off x="2230128" y="1570029"/>
            <a:ext cx="7736114" cy="476913"/>
          </a:xfrm>
          <a:custGeom>
            <a:avLst/>
            <a:gdLst>
              <a:gd name="connsiteX0" fmla="*/ 0 w 6264686"/>
              <a:gd name="connsiteY0" fmla="*/ 304946 h 1248704"/>
              <a:gd name="connsiteX1" fmla="*/ 304946 w 6264686"/>
              <a:gd name="connsiteY1" fmla="*/ 0 h 1248704"/>
              <a:gd name="connsiteX2" fmla="*/ 5959740 w 6264686"/>
              <a:gd name="connsiteY2" fmla="*/ 0 h 1248704"/>
              <a:gd name="connsiteX3" fmla="*/ 6264686 w 6264686"/>
              <a:gd name="connsiteY3" fmla="*/ 304946 h 1248704"/>
              <a:gd name="connsiteX4" fmla="*/ 6264686 w 6264686"/>
              <a:gd name="connsiteY4" fmla="*/ 943758 h 1248704"/>
              <a:gd name="connsiteX5" fmla="*/ 5959740 w 6264686"/>
              <a:gd name="connsiteY5" fmla="*/ 1248704 h 1248704"/>
              <a:gd name="connsiteX6" fmla="*/ 304946 w 6264686"/>
              <a:gd name="connsiteY6" fmla="*/ 1248704 h 1248704"/>
              <a:gd name="connsiteX7" fmla="*/ 0 w 6264686"/>
              <a:gd name="connsiteY7" fmla="*/ 943758 h 1248704"/>
              <a:gd name="connsiteX8" fmla="*/ 0 w 6264686"/>
              <a:gd name="connsiteY8" fmla="*/ 304946 h 124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64686" h="1248704" fill="none" extrusionOk="0">
                <a:moveTo>
                  <a:pt x="0" y="304946"/>
                </a:moveTo>
                <a:cubicBezTo>
                  <a:pt x="-8395" y="165946"/>
                  <a:pt x="126184" y="-6952"/>
                  <a:pt x="304946" y="0"/>
                </a:cubicBezTo>
                <a:cubicBezTo>
                  <a:pt x="2136601" y="-35273"/>
                  <a:pt x="3872899" y="-144294"/>
                  <a:pt x="5959740" y="0"/>
                </a:cubicBezTo>
                <a:cubicBezTo>
                  <a:pt x="6148925" y="6321"/>
                  <a:pt x="6254163" y="127657"/>
                  <a:pt x="6264686" y="304946"/>
                </a:cubicBezTo>
                <a:cubicBezTo>
                  <a:pt x="6320187" y="381859"/>
                  <a:pt x="6220263" y="653615"/>
                  <a:pt x="6264686" y="943758"/>
                </a:cubicBezTo>
                <a:cubicBezTo>
                  <a:pt x="6268029" y="1109647"/>
                  <a:pt x="6133947" y="1242427"/>
                  <a:pt x="5959740" y="1248704"/>
                </a:cubicBezTo>
                <a:cubicBezTo>
                  <a:pt x="3162097" y="1326229"/>
                  <a:pt x="1664564" y="1205001"/>
                  <a:pt x="304946" y="1248704"/>
                </a:cubicBezTo>
                <a:cubicBezTo>
                  <a:pt x="111642" y="1241809"/>
                  <a:pt x="-28389" y="1111787"/>
                  <a:pt x="0" y="943758"/>
                </a:cubicBezTo>
                <a:cubicBezTo>
                  <a:pt x="-18585" y="800624"/>
                  <a:pt x="44223" y="484041"/>
                  <a:pt x="0" y="304946"/>
                </a:cubicBezTo>
                <a:close/>
              </a:path>
              <a:path w="6264686" h="1248704" stroke="0" extrusionOk="0">
                <a:moveTo>
                  <a:pt x="0" y="304946"/>
                </a:moveTo>
                <a:cubicBezTo>
                  <a:pt x="-6988" y="112384"/>
                  <a:pt x="132246" y="3468"/>
                  <a:pt x="304946" y="0"/>
                </a:cubicBezTo>
                <a:cubicBezTo>
                  <a:pt x="2580638" y="-95379"/>
                  <a:pt x="3568079" y="58096"/>
                  <a:pt x="5959740" y="0"/>
                </a:cubicBezTo>
                <a:cubicBezTo>
                  <a:pt x="6105827" y="-15719"/>
                  <a:pt x="6250674" y="126459"/>
                  <a:pt x="6264686" y="304946"/>
                </a:cubicBezTo>
                <a:cubicBezTo>
                  <a:pt x="6250046" y="584281"/>
                  <a:pt x="6214606" y="763715"/>
                  <a:pt x="6264686" y="943758"/>
                </a:cubicBezTo>
                <a:cubicBezTo>
                  <a:pt x="6281457" y="1092240"/>
                  <a:pt x="6112019" y="1232629"/>
                  <a:pt x="5959740" y="1248704"/>
                </a:cubicBezTo>
                <a:cubicBezTo>
                  <a:pt x="5225959" y="1188798"/>
                  <a:pt x="2331523" y="1331218"/>
                  <a:pt x="304946" y="1248704"/>
                </a:cubicBezTo>
                <a:cubicBezTo>
                  <a:pt x="105404" y="1256398"/>
                  <a:pt x="-4807" y="1117054"/>
                  <a:pt x="0" y="943758"/>
                </a:cubicBezTo>
                <a:cubicBezTo>
                  <a:pt x="-38387" y="734281"/>
                  <a:pt x="-47895" y="583520"/>
                  <a:pt x="0" y="304946"/>
                </a:cubicBezTo>
                <a:close/>
              </a:path>
            </a:pathLst>
          </a:custGeom>
          <a:solidFill>
            <a:srgbClr val="CBFFA9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Duepuntozero" panose="02040603050506020204" pitchFamily="18" charset="0"/>
              </a:rPr>
              <a:t>a. Những điều em học được ở bài viết của bạn</a:t>
            </a:r>
            <a:endParaRPr lang="en-US" sz="2800" b="1" dirty="0">
              <a:solidFill>
                <a:schemeClr val="tx1"/>
              </a:solidFill>
              <a:latin typeface="UTM Duepuntozer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340" y="2333911"/>
            <a:ext cx="3978903" cy="3978903"/>
            <a:chOff x="371340" y="2333911"/>
            <a:chExt cx="3978903" cy="3978903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0" y="2333911"/>
              <a:ext cx="3978903" cy="3978903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1369001" y="3722702"/>
              <a:ext cx="2082413" cy="966563"/>
              <a:chOff x="1549081" y="4090758"/>
              <a:chExt cx="1568484" cy="966563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1549081" y="4103214"/>
                <a:ext cx="156848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ln w="7302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VN-ARCO Typography" panose="020B0603050302020204" pitchFamily="34" charset="2"/>
                  </a:rPr>
                  <a:t>KẾT bài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549081" y="4090758"/>
                <a:ext cx="156848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ln>
                      <a:solidFill>
                        <a:sysClr val="windowText" lastClr="000000"/>
                      </a:solidFill>
                    </a:ln>
                    <a:solidFill>
                      <a:srgbClr val="9ADCFF"/>
                    </a:solidFill>
                    <a:latin typeface="SVN-ARCO Typography" panose="020B0603050302020204" pitchFamily="34" charset="2"/>
                  </a:rPr>
                  <a:t>KẾT bài</a:t>
                </a:r>
              </a:p>
            </p:txBody>
          </p:sp>
        </p:grpSp>
      </p:grpSp>
      <p:pic>
        <p:nvPicPr>
          <p:cNvPr id="62" name="Picture 61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3821899" y="2746980"/>
            <a:ext cx="7549739" cy="1075201"/>
            <a:chOff x="3781244" y="3304709"/>
            <a:chExt cx="7549739" cy="1075201"/>
          </a:xfrm>
        </p:grpSpPr>
        <p:sp>
          <p:nvSpPr>
            <p:cNvPr id="73" name="Freeform 72"/>
            <p:cNvSpPr/>
            <p:nvPr/>
          </p:nvSpPr>
          <p:spPr>
            <a:xfrm>
              <a:off x="3781244" y="3304709"/>
              <a:ext cx="7549739" cy="1075201"/>
            </a:xfrm>
            <a:custGeom>
              <a:avLst/>
              <a:gdLst>
                <a:gd name="connsiteX0" fmla="*/ 473433 w 7549739"/>
                <a:gd name="connsiteY0" fmla="*/ 0 h 1075201"/>
                <a:gd name="connsiteX1" fmla="*/ 7109459 w 7549739"/>
                <a:gd name="connsiteY1" fmla="*/ 0 h 1075201"/>
                <a:gd name="connsiteX2" fmla="*/ 7339466 w 7549739"/>
                <a:gd name="connsiteY2" fmla="*/ 230007 h 1075201"/>
                <a:gd name="connsiteX3" fmla="*/ 7339466 w 7549739"/>
                <a:gd name="connsiteY3" fmla="*/ 255808 h 1075201"/>
                <a:gd name="connsiteX4" fmla="*/ 7350101 w 7549739"/>
                <a:gd name="connsiteY4" fmla="*/ 256928 h 1075201"/>
                <a:gd name="connsiteX5" fmla="*/ 7549739 w 7549739"/>
                <a:gd name="connsiteY5" fmla="*/ 512807 h 1075201"/>
                <a:gd name="connsiteX6" fmla="*/ 7350101 w 7549739"/>
                <a:gd name="connsiteY6" fmla="*/ 768686 h 1075201"/>
                <a:gd name="connsiteX7" fmla="*/ 7339466 w 7549739"/>
                <a:gd name="connsiteY7" fmla="*/ 769806 h 1075201"/>
                <a:gd name="connsiteX8" fmla="*/ 7339466 w 7549739"/>
                <a:gd name="connsiteY8" fmla="*/ 845194 h 1075201"/>
                <a:gd name="connsiteX9" fmla="*/ 7109459 w 7549739"/>
                <a:gd name="connsiteY9" fmla="*/ 1075201 h 1075201"/>
                <a:gd name="connsiteX10" fmla="*/ 473433 w 7549739"/>
                <a:gd name="connsiteY10" fmla="*/ 1075201 h 1075201"/>
                <a:gd name="connsiteX11" fmla="*/ 243426 w 7549739"/>
                <a:gd name="connsiteY11" fmla="*/ 845194 h 1075201"/>
                <a:gd name="connsiteX12" fmla="*/ 243426 w 7549739"/>
                <a:gd name="connsiteY12" fmla="*/ 798090 h 1075201"/>
                <a:gd name="connsiteX13" fmla="*/ 199639 w 7549739"/>
                <a:gd name="connsiteY13" fmla="*/ 793479 h 1075201"/>
                <a:gd name="connsiteX14" fmla="*/ 0 w 7549739"/>
                <a:gd name="connsiteY14" fmla="*/ 537600 h 1075201"/>
                <a:gd name="connsiteX15" fmla="*/ 199639 w 7549739"/>
                <a:gd name="connsiteY15" fmla="*/ 281722 h 1075201"/>
                <a:gd name="connsiteX16" fmla="*/ 243426 w 7549739"/>
                <a:gd name="connsiteY16" fmla="*/ 277110 h 1075201"/>
                <a:gd name="connsiteX17" fmla="*/ 243426 w 7549739"/>
                <a:gd name="connsiteY17" fmla="*/ 230007 h 1075201"/>
                <a:gd name="connsiteX18" fmla="*/ 473433 w 7549739"/>
                <a:gd name="connsiteY18" fmla="*/ 0 h 10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49739" h="1075201">
                  <a:moveTo>
                    <a:pt x="473433" y="0"/>
                  </a:moveTo>
                  <a:lnTo>
                    <a:pt x="7109459" y="0"/>
                  </a:lnTo>
                  <a:cubicBezTo>
                    <a:pt x="7236488" y="0"/>
                    <a:pt x="7339466" y="102978"/>
                    <a:pt x="7339466" y="230007"/>
                  </a:cubicBezTo>
                  <a:lnTo>
                    <a:pt x="7339466" y="255808"/>
                  </a:lnTo>
                  <a:lnTo>
                    <a:pt x="7350101" y="256928"/>
                  </a:lnTo>
                  <a:cubicBezTo>
                    <a:pt x="7464034" y="281283"/>
                    <a:pt x="7549739" y="386590"/>
                    <a:pt x="7549739" y="512807"/>
                  </a:cubicBezTo>
                  <a:cubicBezTo>
                    <a:pt x="7549739" y="639024"/>
                    <a:pt x="7464034" y="744331"/>
                    <a:pt x="7350101" y="768686"/>
                  </a:cubicBezTo>
                  <a:lnTo>
                    <a:pt x="7339466" y="769806"/>
                  </a:lnTo>
                  <a:lnTo>
                    <a:pt x="7339466" y="845194"/>
                  </a:lnTo>
                  <a:cubicBezTo>
                    <a:pt x="7339466" y="972223"/>
                    <a:pt x="7236488" y="1075201"/>
                    <a:pt x="7109459" y="1075201"/>
                  </a:cubicBezTo>
                  <a:lnTo>
                    <a:pt x="473433" y="1075201"/>
                  </a:lnTo>
                  <a:cubicBezTo>
                    <a:pt x="346404" y="1075201"/>
                    <a:pt x="243426" y="972223"/>
                    <a:pt x="243426" y="845194"/>
                  </a:cubicBezTo>
                  <a:lnTo>
                    <a:pt x="243426" y="798090"/>
                  </a:lnTo>
                  <a:lnTo>
                    <a:pt x="199639" y="793479"/>
                  </a:lnTo>
                  <a:cubicBezTo>
                    <a:pt x="85705" y="769124"/>
                    <a:pt x="0" y="663817"/>
                    <a:pt x="0" y="537600"/>
                  </a:cubicBezTo>
                  <a:cubicBezTo>
                    <a:pt x="0" y="411383"/>
                    <a:pt x="85705" y="306076"/>
                    <a:pt x="199639" y="281722"/>
                  </a:cubicBezTo>
                  <a:lnTo>
                    <a:pt x="243426" y="277110"/>
                  </a:lnTo>
                  <a:lnTo>
                    <a:pt x="243426" y="230007"/>
                  </a:lnTo>
                  <a:cubicBezTo>
                    <a:pt x="243426" y="102978"/>
                    <a:pt x="346404" y="0"/>
                    <a:pt x="473433" y="0"/>
                  </a:cubicBezTo>
                  <a:close/>
                </a:path>
              </a:pathLst>
            </a:custGeom>
            <a:solidFill>
              <a:srgbClr val="FFDEB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972128" y="3386691"/>
              <a:ext cx="72006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/>
                <a:t>Cách bày tỏ suy nghĩ, cảm xúc của bạn có gì đặc biệt?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799447" y="3917551"/>
            <a:ext cx="7549739" cy="1075201"/>
            <a:chOff x="3758792" y="4475280"/>
            <a:chExt cx="7549739" cy="1075201"/>
          </a:xfrm>
        </p:grpSpPr>
        <p:sp>
          <p:nvSpPr>
            <p:cNvPr id="75" name="Freeform 74"/>
            <p:cNvSpPr/>
            <p:nvPr/>
          </p:nvSpPr>
          <p:spPr>
            <a:xfrm>
              <a:off x="3758792" y="4475280"/>
              <a:ext cx="7549739" cy="1075201"/>
            </a:xfrm>
            <a:custGeom>
              <a:avLst/>
              <a:gdLst>
                <a:gd name="connsiteX0" fmla="*/ 473433 w 7549739"/>
                <a:gd name="connsiteY0" fmla="*/ 0 h 1075201"/>
                <a:gd name="connsiteX1" fmla="*/ 7109459 w 7549739"/>
                <a:gd name="connsiteY1" fmla="*/ 0 h 1075201"/>
                <a:gd name="connsiteX2" fmla="*/ 7339466 w 7549739"/>
                <a:gd name="connsiteY2" fmla="*/ 230007 h 1075201"/>
                <a:gd name="connsiteX3" fmla="*/ 7339466 w 7549739"/>
                <a:gd name="connsiteY3" fmla="*/ 255808 h 1075201"/>
                <a:gd name="connsiteX4" fmla="*/ 7350101 w 7549739"/>
                <a:gd name="connsiteY4" fmla="*/ 256928 h 1075201"/>
                <a:gd name="connsiteX5" fmla="*/ 7549739 w 7549739"/>
                <a:gd name="connsiteY5" fmla="*/ 512807 h 1075201"/>
                <a:gd name="connsiteX6" fmla="*/ 7350101 w 7549739"/>
                <a:gd name="connsiteY6" fmla="*/ 768686 h 1075201"/>
                <a:gd name="connsiteX7" fmla="*/ 7339466 w 7549739"/>
                <a:gd name="connsiteY7" fmla="*/ 769806 h 1075201"/>
                <a:gd name="connsiteX8" fmla="*/ 7339466 w 7549739"/>
                <a:gd name="connsiteY8" fmla="*/ 845194 h 1075201"/>
                <a:gd name="connsiteX9" fmla="*/ 7109459 w 7549739"/>
                <a:gd name="connsiteY9" fmla="*/ 1075201 h 1075201"/>
                <a:gd name="connsiteX10" fmla="*/ 473433 w 7549739"/>
                <a:gd name="connsiteY10" fmla="*/ 1075201 h 1075201"/>
                <a:gd name="connsiteX11" fmla="*/ 243426 w 7549739"/>
                <a:gd name="connsiteY11" fmla="*/ 845194 h 1075201"/>
                <a:gd name="connsiteX12" fmla="*/ 243426 w 7549739"/>
                <a:gd name="connsiteY12" fmla="*/ 798090 h 1075201"/>
                <a:gd name="connsiteX13" fmla="*/ 199639 w 7549739"/>
                <a:gd name="connsiteY13" fmla="*/ 793479 h 1075201"/>
                <a:gd name="connsiteX14" fmla="*/ 0 w 7549739"/>
                <a:gd name="connsiteY14" fmla="*/ 537600 h 1075201"/>
                <a:gd name="connsiteX15" fmla="*/ 199639 w 7549739"/>
                <a:gd name="connsiteY15" fmla="*/ 281722 h 1075201"/>
                <a:gd name="connsiteX16" fmla="*/ 243426 w 7549739"/>
                <a:gd name="connsiteY16" fmla="*/ 277110 h 1075201"/>
                <a:gd name="connsiteX17" fmla="*/ 243426 w 7549739"/>
                <a:gd name="connsiteY17" fmla="*/ 230007 h 1075201"/>
                <a:gd name="connsiteX18" fmla="*/ 473433 w 7549739"/>
                <a:gd name="connsiteY18" fmla="*/ 0 h 1075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49739" h="1075201">
                  <a:moveTo>
                    <a:pt x="473433" y="0"/>
                  </a:moveTo>
                  <a:lnTo>
                    <a:pt x="7109459" y="0"/>
                  </a:lnTo>
                  <a:cubicBezTo>
                    <a:pt x="7236488" y="0"/>
                    <a:pt x="7339466" y="102978"/>
                    <a:pt x="7339466" y="230007"/>
                  </a:cubicBezTo>
                  <a:lnTo>
                    <a:pt x="7339466" y="255808"/>
                  </a:lnTo>
                  <a:lnTo>
                    <a:pt x="7350101" y="256928"/>
                  </a:lnTo>
                  <a:cubicBezTo>
                    <a:pt x="7464034" y="281283"/>
                    <a:pt x="7549739" y="386590"/>
                    <a:pt x="7549739" y="512807"/>
                  </a:cubicBezTo>
                  <a:cubicBezTo>
                    <a:pt x="7549739" y="639024"/>
                    <a:pt x="7464034" y="744331"/>
                    <a:pt x="7350101" y="768686"/>
                  </a:cubicBezTo>
                  <a:lnTo>
                    <a:pt x="7339466" y="769806"/>
                  </a:lnTo>
                  <a:lnTo>
                    <a:pt x="7339466" y="845194"/>
                  </a:lnTo>
                  <a:cubicBezTo>
                    <a:pt x="7339466" y="972223"/>
                    <a:pt x="7236488" y="1075201"/>
                    <a:pt x="7109459" y="1075201"/>
                  </a:cubicBezTo>
                  <a:lnTo>
                    <a:pt x="473433" y="1075201"/>
                  </a:lnTo>
                  <a:cubicBezTo>
                    <a:pt x="346404" y="1075201"/>
                    <a:pt x="243426" y="972223"/>
                    <a:pt x="243426" y="845194"/>
                  </a:cubicBezTo>
                  <a:lnTo>
                    <a:pt x="243426" y="798090"/>
                  </a:lnTo>
                  <a:lnTo>
                    <a:pt x="199639" y="793479"/>
                  </a:lnTo>
                  <a:cubicBezTo>
                    <a:pt x="85705" y="769124"/>
                    <a:pt x="0" y="663817"/>
                    <a:pt x="0" y="537600"/>
                  </a:cubicBezTo>
                  <a:cubicBezTo>
                    <a:pt x="0" y="411383"/>
                    <a:pt x="85705" y="306076"/>
                    <a:pt x="199639" y="281722"/>
                  </a:cubicBezTo>
                  <a:lnTo>
                    <a:pt x="243426" y="277110"/>
                  </a:lnTo>
                  <a:lnTo>
                    <a:pt x="243426" y="230007"/>
                  </a:lnTo>
                  <a:cubicBezTo>
                    <a:pt x="243426" y="102978"/>
                    <a:pt x="346404" y="0"/>
                    <a:pt x="473433" y="0"/>
                  </a:cubicBezTo>
                  <a:close/>
                </a:path>
              </a:pathLst>
            </a:custGeom>
            <a:solidFill>
              <a:srgbClr val="FFB4B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969311" y="4747357"/>
              <a:ext cx="23077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/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894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7" name="Picture 36" descr="Text, whiteboard&#10;&#10;Description automatically generated">
            <a:extLst>
              <a:ext uri="{FF2B5EF4-FFF2-40B4-BE49-F238E27FC236}">
                <a16:creationId xmlns:a16="http://schemas.microsoft.com/office/drawing/2014/main" xmlns="" id="{C3929BB6-6EEB-C34E-FD0C-6D5F4C783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1" y="217714"/>
            <a:ext cx="11081455" cy="655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792932" y="1055717"/>
            <a:ext cx="10515600" cy="5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>
                <a:solidFill>
                  <a:srgbClr val="D6A10C"/>
                </a:solidFill>
                <a:latin typeface="+mn-lt"/>
              </a:rPr>
              <a:t>3. Trao đổi với bạn:</a:t>
            </a:r>
            <a:endParaRPr kumimoji="0" lang="en-US" sz="3700" b="1" i="0" strike="noStrike" kern="1200" cap="none" spc="0" normalizeH="0" baseline="0" noProof="0">
              <a:ln>
                <a:noFill/>
              </a:ln>
              <a:solidFill>
                <a:srgbClr val="D6A10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2" name="Rectangle: Rounded Corners 34">
            <a:extLst>
              <a:ext uri="{FF2B5EF4-FFF2-40B4-BE49-F238E27FC236}">
                <a16:creationId xmlns:a16="http://schemas.microsoft.com/office/drawing/2014/main" xmlns="" id="{3CF7F5D6-F7FF-BC54-983D-EDF92D1873C6}"/>
              </a:ext>
            </a:extLst>
          </p:cNvPr>
          <p:cNvSpPr/>
          <p:nvPr/>
        </p:nvSpPr>
        <p:spPr>
          <a:xfrm>
            <a:off x="943636" y="1523510"/>
            <a:ext cx="10330347" cy="554323"/>
          </a:xfrm>
          <a:custGeom>
            <a:avLst/>
            <a:gdLst>
              <a:gd name="connsiteX0" fmla="*/ 0 w 6264686"/>
              <a:gd name="connsiteY0" fmla="*/ 304946 h 1248704"/>
              <a:gd name="connsiteX1" fmla="*/ 304946 w 6264686"/>
              <a:gd name="connsiteY1" fmla="*/ 0 h 1248704"/>
              <a:gd name="connsiteX2" fmla="*/ 5959740 w 6264686"/>
              <a:gd name="connsiteY2" fmla="*/ 0 h 1248704"/>
              <a:gd name="connsiteX3" fmla="*/ 6264686 w 6264686"/>
              <a:gd name="connsiteY3" fmla="*/ 304946 h 1248704"/>
              <a:gd name="connsiteX4" fmla="*/ 6264686 w 6264686"/>
              <a:gd name="connsiteY4" fmla="*/ 943758 h 1248704"/>
              <a:gd name="connsiteX5" fmla="*/ 5959740 w 6264686"/>
              <a:gd name="connsiteY5" fmla="*/ 1248704 h 1248704"/>
              <a:gd name="connsiteX6" fmla="*/ 304946 w 6264686"/>
              <a:gd name="connsiteY6" fmla="*/ 1248704 h 1248704"/>
              <a:gd name="connsiteX7" fmla="*/ 0 w 6264686"/>
              <a:gd name="connsiteY7" fmla="*/ 943758 h 1248704"/>
              <a:gd name="connsiteX8" fmla="*/ 0 w 6264686"/>
              <a:gd name="connsiteY8" fmla="*/ 304946 h 124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64686" h="1248704" fill="none" extrusionOk="0">
                <a:moveTo>
                  <a:pt x="0" y="304946"/>
                </a:moveTo>
                <a:cubicBezTo>
                  <a:pt x="-8395" y="165946"/>
                  <a:pt x="126184" y="-6952"/>
                  <a:pt x="304946" y="0"/>
                </a:cubicBezTo>
                <a:cubicBezTo>
                  <a:pt x="2136601" y="-35273"/>
                  <a:pt x="3872899" y="-144294"/>
                  <a:pt x="5959740" y="0"/>
                </a:cubicBezTo>
                <a:cubicBezTo>
                  <a:pt x="6148925" y="6321"/>
                  <a:pt x="6254163" y="127657"/>
                  <a:pt x="6264686" y="304946"/>
                </a:cubicBezTo>
                <a:cubicBezTo>
                  <a:pt x="6320187" y="381859"/>
                  <a:pt x="6220263" y="653615"/>
                  <a:pt x="6264686" y="943758"/>
                </a:cubicBezTo>
                <a:cubicBezTo>
                  <a:pt x="6268029" y="1109647"/>
                  <a:pt x="6133947" y="1242427"/>
                  <a:pt x="5959740" y="1248704"/>
                </a:cubicBezTo>
                <a:cubicBezTo>
                  <a:pt x="3162097" y="1326229"/>
                  <a:pt x="1664564" y="1205001"/>
                  <a:pt x="304946" y="1248704"/>
                </a:cubicBezTo>
                <a:cubicBezTo>
                  <a:pt x="111642" y="1241809"/>
                  <a:pt x="-28389" y="1111787"/>
                  <a:pt x="0" y="943758"/>
                </a:cubicBezTo>
                <a:cubicBezTo>
                  <a:pt x="-18585" y="800624"/>
                  <a:pt x="44223" y="484041"/>
                  <a:pt x="0" y="304946"/>
                </a:cubicBezTo>
                <a:close/>
              </a:path>
              <a:path w="6264686" h="1248704" stroke="0" extrusionOk="0">
                <a:moveTo>
                  <a:pt x="0" y="304946"/>
                </a:moveTo>
                <a:cubicBezTo>
                  <a:pt x="-6988" y="112384"/>
                  <a:pt x="132246" y="3468"/>
                  <a:pt x="304946" y="0"/>
                </a:cubicBezTo>
                <a:cubicBezTo>
                  <a:pt x="2580638" y="-95379"/>
                  <a:pt x="3568079" y="58096"/>
                  <a:pt x="5959740" y="0"/>
                </a:cubicBezTo>
                <a:cubicBezTo>
                  <a:pt x="6105827" y="-15719"/>
                  <a:pt x="6250674" y="126459"/>
                  <a:pt x="6264686" y="304946"/>
                </a:cubicBezTo>
                <a:cubicBezTo>
                  <a:pt x="6250046" y="584281"/>
                  <a:pt x="6214606" y="763715"/>
                  <a:pt x="6264686" y="943758"/>
                </a:cubicBezTo>
                <a:cubicBezTo>
                  <a:pt x="6281457" y="1092240"/>
                  <a:pt x="6112019" y="1232629"/>
                  <a:pt x="5959740" y="1248704"/>
                </a:cubicBezTo>
                <a:cubicBezTo>
                  <a:pt x="5225959" y="1188798"/>
                  <a:pt x="2331523" y="1331218"/>
                  <a:pt x="304946" y="1248704"/>
                </a:cubicBezTo>
                <a:cubicBezTo>
                  <a:pt x="105404" y="1256398"/>
                  <a:pt x="-4807" y="1117054"/>
                  <a:pt x="0" y="943758"/>
                </a:cubicBezTo>
                <a:cubicBezTo>
                  <a:pt x="-38387" y="734281"/>
                  <a:pt x="-47895" y="583520"/>
                  <a:pt x="0" y="304946"/>
                </a:cubicBezTo>
                <a:close/>
              </a:path>
            </a:pathLst>
          </a:custGeom>
          <a:solidFill>
            <a:srgbClr val="FFD34E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Duepuntozero" panose="02040603050506020204" pitchFamily="18" charset="0"/>
              </a:rPr>
              <a:t>b. Những nội dung em có thể điều chỉnh để bài viết của mình hay hơn:</a:t>
            </a:r>
            <a:endParaRPr lang="en-US" sz="2800" b="1" dirty="0">
              <a:solidFill>
                <a:schemeClr val="tx1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62" name="Picture 61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07063" y="2012738"/>
            <a:ext cx="2330275" cy="3259673"/>
            <a:chOff x="1307063" y="2012738"/>
            <a:chExt cx="2330275" cy="32596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51010" l="50741" r="100000">
                          <a14:foregroundMark x1="59188" y1="32391" x2="79046" y2="40630"/>
                          <a14:foregroundMark x1="91114" y1="32593" x2="64948" y2="44871"/>
                          <a14:foregroundMark x1="54032" y1="38086" x2="54306" y2="40630"/>
                          <a14:foregroundMark x1="54306" y1="37036" x2="54306" y2="37036"/>
                          <a14:foregroundMark x1="78168" y1="13974" x2="80472" y2="20113"/>
                          <a14:foregroundMark x1="62918" y1="16519" x2="75315" y2="25404"/>
                          <a14:foregroundMark x1="68952" y1="15468" x2="68952" y2="20315"/>
                          <a14:foregroundMark x1="89687" y1="45275" x2="70708" y2="45275"/>
                          <a14:foregroundMark x1="92540" y1="45921" x2="92540" y2="459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63" b="49302"/>
            <a:stretch/>
          </p:blipFill>
          <p:spPr>
            <a:xfrm>
              <a:off x="1307063" y="2012738"/>
              <a:ext cx="2330275" cy="325967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78743" y="4218901"/>
              <a:ext cx="1682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Bổ sung ý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54623" y="2100060"/>
            <a:ext cx="2457747" cy="3093424"/>
            <a:chOff x="8354623" y="2100060"/>
            <a:chExt cx="2457747" cy="309342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708" b="98344" l="0" r="49205">
                          <a14:foregroundMark x1="59188" y1="32391" x2="79046" y2="40630"/>
                          <a14:foregroundMark x1="91114" y1="32593" x2="64948" y2="44871"/>
                          <a14:foregroundMark x1="54032" y1="38086" x2="54306" y2="40630"/>
                          <a14:foregroundMark x1="54306" y1="37036" x2="54306" y2="37036"/>
                          <a14:foregroundMark x1="78168" y1="13974" x2="80472" y2="20113"/>
                          <a14:foregroundMark x1="62918" y1="16519" x2="75315" y2="25404"/>
                          <a14:foregroundMark x1="68952" y1="15468" x2="68952" y2="20315"/>
                          <a14:foregroundMark x1="89687" y1="45275" x2="70708" y2="45275"/>
                          <a14:foregroundMark x1="92540" y1="45921" x2="92540" y2="45921"/>
                          <a14:foregroundMark x1="21338" y1="20396" x2="29896" y2="39782"/>
                          <a14:foregroundMark x1="41580" y1="33683" x2="21009" y2="43417"/>
                          <a14:foregroundMark x1="6308" y1="39580" x2="18267" y2="41599"/>
                          <a14:foregroundMark x1="19473" y1="46123" x2="34833" y2="45679"/>
                          <a14:foregroundMark x1="44926" y1="44305" x2="45858" y2="46567"/>
                          <a14:foregroundMark x1="21613" y1="66276" x2="17334" y2="92690"/>
                          <a14:foregroundMark x1="36643" y1="85703" x2="36314" y2="90670"/>
                          <a14:foregroundMark x1="40647" y1="86834" x2="26495" y2="94305"/>
                          <a14:foregroundMark x1="6308" y1="91115" x2="29567" y2="90670"/>
                          <a14:foregroundMark x1="42183" y1="95194" x2="42183" y2="95194"/>
                          <a14:foregroundMark x1="13055" y1="67649" x2="34174" y2="690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129" t="49114" r="54199" b="2774"/>
            <a:stretch/>
          </p:blipFill>
          <p:spPr>
            <a:xfrm>
              <a:off x="8354623" y="2100060"/>
              <a:ext cx="2457747" cy="30934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583496" y="4359199"/>
              <a:ext cx="503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41286" y="2005518"/>
            <a:ext cx="4205453" cy="3336512"/>
            <a:chOff x="4141286" y="2005518"/>
            <a:chExt cx="4205453" cy="333651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51010" l="0" r="49259">
                          <a14:foregroundMark x1="59188" y1="32391" x2="79046" y2="40630"/>
                          <a14:foregroundMark x1="91114" y1="32593" x2="64948" y2="44871"/>
                          <a14:foregroundMark x1="54032" y1="38086" x2="54306" y2="40630"/>
                          <a14:foregroundMark x1="54306" y1="37036" x2="54306" y2="37036"/>
                          <a14:foregroundMark x1="78168" y1="13974" x2="80472" y2="20113"/>
                          <a14:foregroundMark x1="62918" y1="16519" x2="75315" y2="25404"/>
                          <a14:foregroundMark x1="68952" y1="15468" x2="68952" y2="20315"/>
                          <a14:foregroundMark x1="89687" y1="45275" x2="70708" y2="45275"/>
                          <a14:foregroundMark x1="92540" y1="45921" x2="92540" y2="45921"/>
                          <a14:foregroundMark x1="21338" y1="20396" x2="29896" y2="39782"/>
                          <a14:foregroundMark x1="41580" y1="33683" x2="21009" y2="43417"/>
                          <a14:foregroundMark x1="6308" y1="39580" x2="18267" y2="41599"/>
                          <a14:foregroundMark x1="19473" y1="46123" x2="34833" y2="45679"/>
                          <a14:foregroundMark x1="44926" y1="44305" x2="45858" y2="465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1" t="-328" r="51024" b="49630"/>
            <a:stretch/>
          </p:blipFill>
          <p:spPr>
            <a:xfrm>
              <a:off x="4885594" y="2005518"/>
              <a:ext cx="2330275" cy="3259673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4141286" y="3939910"/>
              <a:ext cx="4205453" cy="1402120"/>
              <a:chOff x="4149169" y="3849600"/>
              <a:chExt cx="4205453" cy="1402120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4149169" y="3849600"/>
                <a:ext cx="4205453" cy="1402120"/>
              </a:xfrm>
              <a:prstGeom prst="roundRect">
                <a:avLst>
                  <a:gd name="adj" fmla="val 2175"/>
                </a:avLst>
              </a:prstGeom>
              <a:solidFill>
                <a:srgbClr val="F3F3F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260309" y="4012512"/>
                <a:ext cx="407417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/>
                  <a:t>Thêm chi tiết hoạt động, lời nói, ý nghĩ của nhân vật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65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1A48B9F-200D-114A-E1AC-F64D80D98E47}"/>
              </a:ext>
            </a:extLst>
          </p:cNvPr>
          <p:cNvGrpSpPr/>
          <p:nvPr/>
        </p:nvGrpSpPr>
        <p:grpSpPr>
          <a:xfrm>
            <a:off x="2824843" y="134425"/>
            <a:ext cx="6988628" cy="5960986"/>
            <a:chOff x="4579754" y="1427709"/>
            <a:chExt cx="3288799" cy="3200586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xmlns="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321585"/>
              <a:ext cx="3288799" cy="23067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4679027" y="2858442"/>
              <a:ext cx="3069770" cy="1206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ln w="1428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Hoàn thiện </a:t>
              </a:r>
              <a:br>
                <a:rPr lang="en-US" sz="7000" b="1">
                  <a:ln w="1428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</a:br>
              <a:r>
                <a:rPr lang="en-US" sz="7000" b="1">
                  <a:ln w="1428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bài viết</a:t>
              </a:r>
              <a:endParaRPr lang="en-US" sz="7000" b="1" dirty="0">
                <a:ln w="142875">
                  <a:solidFill>
                    <a:schemeClr val="bg1">
                      <a:alpha val="98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339" y="1427709"/>
              <a:ext cx="1218058" cy="120331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4596052" y="2844697"/>
              <a:ext cx="3256202" cy="1206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  <a:t>Hoàn thiện </a:t>
              </a:r>
              <a:b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</a:br>
              <a: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  <a:t>bài viết</a:t>
              </a:r>
              <a:endParaRPr lang="en-US" sz="7000" b="1" dirty="0">
                <a:solidFill>
                  <a:srgbClr val="FA3751"/>
                </a:solidFill>
                <a:latin typeface="UVN Banh Mi" pitchFamily="2" charset="0"/>
              </a:endParaRPr>
            </a:p>
          </p:txBody>
        </p:sp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77" y="203264"/>
            <a:ext cx="2096376" cy="20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15" name="Picture 14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11" name="Picture 1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" name="Picture 9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6" name="Picture 5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18" name="Picture 17" descr="Text, whiteboard&#10;&#10;Description automatically generated">
            <a:extLst>
              <a:ext uri="{FF2B5EF4-FFF2-40B4-BE49-F238E27FC236}">
                <a16:creationId xmlns:a16="http://schemas.microsoft.com/office/drawing/2014/main" xmlns="" id="{64F032DF-FC28-476A-5DF6-40F7608D6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45" y="304800"/>
            <a:ext cx="11540555" cy="579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roup 23"/>
          <p:cNvGrpSpPr/>
          <p:nvPr/>
        </p:nvGrpSpPr>
        <p:grpSpPr>
          <a:xfrm>
            <a:off x="266665" y="980415"/>
            <a:ext cx="6919360" cy="4429541"/>
            <a:chOff x="-2065344" y="189974"/>
            <a:chExt cx="6919360" cy="442954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-1870303" y="218311"/>
              <a:ext cx="6523196" cy="4401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ln w="1428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Em viết lại </a:t>
              </a:r>
              <a:br>
                <a:rPr lang="en-US" sz="7000" b="1">
                  <a:ln w="1428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</a:br>
              <a:r>
                <a:rPr lang="en-US" sz="7000" b="1">
                  <a:ln w="1428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một đoạn trong bài viết của mình cho hay hơn</a:t>
              </a:r>
              <a:endParaRPr lang="en-US" sz="7000" b="1" dirty="0">
                <a:ln w="142875">
                  <a:solidFill>
                    <a:schemeClr val="bg1">
                      <a:alpha val="98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-2065344" y="189974"/>
              <a:ext cx="6919360" cy="4401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  <a:t>Em viết lại </a:t>
              </a:r>
              <a:b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</a:br>
              <a: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  <a:t>một đoạn trong </a:t>
              </a:r>
              <a:b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</a:br>
              <a: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  <a:t>bài viết của mình cho hay hơn</a:t>
              </a:r>
              <a:endParaRPr lang="en-US" sz="7000" b="1" dirty="0">
                <a:solidFill>
                  <a:srgbClr val="FA3751"/>
                </a:solidFill>
                <a:latin typeface="UVN Banh Mi" pitchFamily="2" charset="0"/>
              </a:endParaRPr>
            </a:p>
          </p:txBody>
        </p:sp>
      </p:grpSp>
      <p:pic>
        <p:nvPicPr>
          <p:cNvPr id="22" name="Picture 21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52" y="1854814"/>
            <a:ext cx="4354510" cy="25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5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636320" y="808965"/>
            <a:ext cx="6919360" cy="1197888"/>
            <a:chOff x="-2065344" y="189974"/>
            <a:chExt cx="6919360" cy="11978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-1870303" y="218311"/>
              <a:ext cx="6523196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ln w="1428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Chia sẻ trước lớp</a:t>
              </a:r>
              <a:endParaRPr lang="en-US" sz="7000" b="1" dirty="0">
                <a:ln w="142875">
                  <a:solidFill>
                    <a:schemeClr val="bg1">
                      <a:alpha val="98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-2065344" y="189974"/>
              <a:ext cx="6919360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  <a:t>Chia sẻ trước lớp</a:t>
              </a:r>
              <a:endParaRPr lang="en-US" sz="7000" b="1" dirty="0">
                <a:solidFill>
                  <a:srgbClr val="FA3751"/>
                </a:solidFill>
                <a:latin typeface="UVN Banh Mi" pitchFamily="2" charset="0"/>
              </a:endParaRPr>
            </a:p>
          </p:txBody>
        </p:sp>
      </p:grpSp>
      <p:pic>
        <p:nvPicPr>
          <p:cNvPr id="22" name="Picture 21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6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1A48B9F-200D-114A-E1AC-F64D80D98E47}"/>
              </a:ext>
            </a:extLst>
          </p:cNvPr>
          <p:cNvGrpSpPr/>
          <p:nvPr/>
        </p:nvGrpSpPr>
        <p:grpSpPr>
          <a:xfrm>
            <a:off x="2824843" y="134425"/>
            <a:ext cx="6988628" cy="5960986"/>
            <a:chOff x="4579754" y="1427709"/>
            <a:chExt cx="3288799" cy="3200586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xmlns="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321585"/>
              <a:ext cx="3288799" cy="23067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4679027" y="2858442"/>
              <a:ext cx="3069770" cy="6279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ln w="1428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Vận dụng</a:t>
              </a:r>
              <a:endParaRPr lang="en-US" sz="7000" b="1" dirty="0">
                <a:ln w="142875">
                  <a:solidFill>
                    <a:schemeClr val="bg1">
                      <a:alpha val="98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339" y="1427709"/>
              <a:ext cx="1218058" cy="120331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4595732" y="2865570"/>
              <a:ext cx="3256202" cy="6279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  <a:t>Vận dụng</a:t>
              </a:r>
              <a:endParaRPr lang="en-US" sz="7000" b="1" dirty="0">
                <a:solidFill>
                  <a:srgbClr val="FA3751"/>
                </a:solidFill>
                <a:latin typeface="UVN Banh Mi" pitchFamily="2" charset="0"/>
              </a:endParaRPr>
            </a:p>
          </p:txBody>
        </p:sp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77" y="203264"/>
            <a:ext cx="2096376" cy="20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7" name="Picture 36" descr="Text, whiteboard&#10;&#10;Description automatically generated">
            <a:extLst>
              <a:ext uri="{FF2B5EF4-FFF2-40B4-BE49-F238E27FC236}">
                <a16:creationId xmlns:a16="http://schemas.microsoft.com/office/drawing/2014/main" xmlns="" id="{C3929BB6-6EEB-C34E-FD0C-6D5F4C783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1" y="217714"/>
            <a:ext cx="11081455" cy="655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: Rounded Corners 34">
            <a:extLst>
              <a:ext uri="{FF2B5EF4-FFF2-40B4-BE49-F238E27FC236}">
                <a16:creationId xmlns:a16="http://schemas.microsoft.com/office/drawing/2014/main" xmlns="" id="{3CF7F5D6-F7FF-BC54-983D-EDF92D1873C6}"/>
              </a:ext>
            </a:extLst>
          </p:cNvPr>
          <p:cNvSpPr/>
          <p:nvPr/>
        </p:nvSpPr>
        <p:spPr>
          <a:xfrm>
            <a:off x="937633" y="1008269"/>
            <a:ext cx="10229850" cy="1440631"/>
          </a:xfrm>
          <a:custGeom>
            <a:avLst/>
            <a:gdLst>
              <a:gd name="connsiteX0" fmla="*/ 0 w 6264686"/>
              <a:gd name="connsiteY0" fmla="*/ 304946 h 1248704"/>
              <a:gd name="connsiteX1" fmla="*/ 304946 w 6264686"/>
              <a:gd name="connsiteY1" fmla="*/ 0 h 1248704"/>
              <a:gd name="connsiteX2" fmla="*/ 5959740 w 6264686"/>
              <a:gd name="connsiteY2" fmla="*/ 0 h 1248704"/>
              <a:gd name="connsiteX3" fmla="*/ 6264686 w 6264686"/>
              <a:gd name="connsiteY3" fmla="*/ 304946 h 1248704"/>
              <a:gd name="connsiteX4" fmla="*/ 6264686 w 6264686"/>
              <a:gd name="connsiteY4" fmla="*/ 943758 h 1248704"/>
              <a:gd name="connsiteX5" fmla="*/ 5959740 w 6264686"/>
              <a:gd name="connsiteY5" fmla="*/ 1248704 h 1248704"/>
              <a:gd name="connsiteX6" fmla="*/ 304946 w 6264686"/>
              <a:gd name="connsiteY6" fmla="*/ 1248704 h 1248704"/>
              <a:gd name="connsiteX7" fmla="*/ 0 w 6264686"/>
              <a:gd name="connsiteY7" fmla="*/ 943758 h 1248704"/>
              <a:gd name="connsiteX8" fmla="*/ 0 w 6264686"/>
              <a:gd name="connsiteY8" fmla="*/ 304946 h 124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64686" h="1248704" fill="none" extrusionOk="0">
                <a:moveTo>
                  <a:pt x="0" y="304946"/>
                </a:moveTo>
                <a:cubicBezTo>
                  <a:pt x="-8395" y="165946"/>
                  <a:pt x="126184" y="-6952"/>
                  <a:pt x="304946" y="0"/>
                </a:cubicBezTo>
                <a:cubicBezTo>
                  <a:pt x="2136601" y="-35273"/>
                  <a:pt x="3872899" y="-144294"/>
                  <a:pt x="5959740" y="0"/>
                </a:cubicBezTo>
                <a:cubicBezTo>
                  <a:pt x="6148925" y="6321"/>
                  <a:pt x="6254163" y="127657"/>
                  <a:pt x="6264686" y="304946"/>
                </a:cubicBezTo>
                <a:cubicBezTo>
                  <a:pt x="6320187" y="381859"/>
                  <a:pt x="6220263" y="653615"/>
                  <a:pt x="6264686" y="943758"/>
                </a:cubicBezTo>
                <a:cubicBezTo>
                  <a:pt x="6268029" y="1109647"/>
                  <a:pt x="6133947" y="1242427"/>
                  <a:pt x="5959740" y="1248704"/>
                </a:cubicBezTo>
                <a:cubicBezTo>
                  <a:pt x="3162097" y="1326229"/>
                  <a:pt x="1664564" y="1205001"/>
                  <a:pt x="304946" y="1248704"/>
                </a:cubicBezTo>
                <a:cubicBezTo>
                  <a:pt x="111642" y="1241809"/>
                  <a:pt x="-28389" y="1111787"/>
                  <a:pt x="0" y="943758"/>
                </a:cubicBezTo>
                <a:cubicBezTo>
                  <a:pt x="-18585" y="800624"/>
                  <a:pt x="44223" y="484041"/>
                  <a:pt x="0" y="304946"/>
                </a:cubicBezTo>
                <a:close/>
              </a:path>
              <a:path w="6264686" h="1248704" stroke="0" extrusionOk="0">
                <a:moveTo>
                  <a:pt x="0" y="304946"/>
                </a:moveTo>
                <a:cubicBezTo>
                  <a:pt x="-6988" y="112384"/>
                  <a:pt x="132246" y="3468"/>
                  <a:pt x="304946" y="0"/>
                </a:cubicBezTo>
                <a:cubicBezTo>
                  <a:pt x="2580638" y="-95379"/>
                  <a:pt x="3568079" y="58096"/>
                  <a:pt x="5959740" y="0"/>
                </a:cubicBezTo>
                <a:cubicBezTo>
                  <a:pt x="6105827" y="-15719"/>
                  <a:pt x="6250674" y="126459"/>
                  <a:pt x="6264686" y="304946"/>
                </a:cubicBezTo>
                <a:cubicBezTo>
                  <a:pt x="6250046" y="584281"/>
                  <a:pt x="6214606" y="763715"/>
                  <a:pt x="6264686" y="943758"/>
                </a:cubicBezTo>
                <a:cubicBezTo>
                  <a:pt x="6281457" y="1092240"/>
                  <a:pt x="6112019" y="1232629"/>
                  <a:pt x="5959740" y="1248704"/>
                </a:cubicBezTo>
                <a:cubicBezTo>
                  <a:pt x="5225959" y="1188798"/>
                  <a:pt x="2331523" y="1331218"/>
                  <a:pt x="304946" y="1248704"/>
                </a:cubicBezTo>
                <a:cubicBezTo>
                  <a:pt x="105404" y="1256398"/>
                  <a:pt x="-4807" y="1117054"/>
                  <a:pt x="0" y="943758"/>
                </a:cubicBezTo>
                <a:cubicBezTo>
                  <a:pt x="-38387" y="734281"/>
                  <a:pt x="-47895" y="583520"/>
                  <a:pt x="0" y="304946"/>
                </a:cubicBezTo>
                <a:close/>
              </a:path>
            </a:pathLst>
          </a:custGeom>
          <a:solidFill>
            <a:srgbClr val="FFD34E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UTM Duepuntozero" panose="02040603050506020204" pitchFamily="18" charset="0"/>
              </a:rPr>
              <a:t>Tìm đọc một bài vè hoặc một bài đồng dao về </a:t>
            </a:r>
            <a:br>
              <a:rPr lang="en-US" sz="4000" b="1">
                <a:solidFill>
                  <a:schemeClr val="tx1"/>
                </a:solidFill>
                <a:latin typeface="UTM Duepuntozero" panose="02040603050506020204" pitchFamily="18" charset="0"/>
              </a:rPr>
            </a:br>
            <a:r>
              <a:rPr lang="en-US" sz="4000" b="1">
                <a:solidFill>
                  <a:schemeClr val="tx1"/>
                </a:solidFill>
                <a:latin typeface="UTM Duepuntozero" panose="02040603050506020204" pitchFamily="18" charset="0"/>
              </a:rPr>
              <a:t>một loại cây hoặc một loại quả.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18" b="96000" l="0" r="89981">
                        <a14:foregroundMark x1="16249" y1="81818" x2="28388" y2="88202"/>
                        <a14:foregroundMark x1="24663" y1="82667" x2="24663" y2="82667"/>
                        <a14:foregroundMark x1="28003" y1="81616" x2="28003" y2="81616"/>
                        <a14:foregroundMark x1="26654" y1="82909" x2="26654" y2="82909"/>
                        <a14:foregroundMark x1="49583" y1="81414" x2="49583" y2="81414"/>
                        <a14:foregroundMark x1="50867" y1="80121" x2="50867" y2="8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0651" y="2327787"/>
            <a:ext cx="2444600" cy="38849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961312" y="2069910"/>
            <a:ext cx="4359872" cy="4191615"/>
            <a:chOff x="239735" y="1762344"/>
            <a:chExt cx="2848149" cy="273823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239735" y="1762344"/>
              <a:ext cx="2848149" cy="2738233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939494" y="2613992"/>
              <a:ext cx="1692460" cy="9047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2800" b="1" kern="0">
                  <a:solidFill>
                    <a:prstClr val="black"/>
                  </a:solidFill>
                </a:rPr>
                <a:t>Xanh vỏ đỏ lòng</a:t>
              </a:r>
            </a:p>
            <a:p>
              <a:pPr lvl="0" algn="ctr">
                <a:defRPr/>
              </a:pPr>
              <a:r>
                <a:rPr lang="en-US" sz="2800" b="1" kern="0">
                  <a:solidFill>
                    <a:prstClr val="black"/>
                  </a:solidFill>
                </a:rPr>
                <a:t>Là quả dưa hấu</a:t>
              </a:r>
            </a:p>
            <a:p>
              <a:pPr lvl="0" algn="ctr">
                <a:defRPr/>
              </a:pPr>
              <a:r>
                <a:rPr lang="en-US" sz="2800" b="1" kern="0">
                  <a:solidFill>
                    <a:prstClr val="black"/>
                  </a:solidFill>
                </a:rPr>
                <a:t>…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798596" y="2094313"/>
            <a:ext cx="4693930" cy="4191615"/>
            <a:chOff x="239735" y="1762344"/>
            <a:chExt cx="2848149" cy="273823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239735" y="1762344"/>
              <a:ext cx="2848149" cy="2738233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617425" y="2991799"/>
              <a:ext cx="2357422" cy="3418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2800" b="1" kern="0">
                  <a:solidFill>
                    <a:prstClr val="black"/>
                  </a:solidFill>
                </a:rPr>
                <a:t>Lúa ngô là cô đậu nành</a:t>
              </a:r>
            </a:p>
          </p:txBody>
        </p:sp>
      </p:grpSp>
      <p:pic>
        <p:nvPicPr>
          <p:cNvPr id="62" name="Picture 61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1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xmlns="" id="{21109FC4-906D-D75C-7AED-7C945302F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" y="-212537"/>
            <a:ext cx="12187486" cy="6858000"/>
          </a:xfrm>
          <a:prstGeom prst="rect">
            <a:avLst/>
          </a:prstGeom>
        </p:spPr>
      </p:pic>
      <p:pic>
        <p:nvPicPr>
          <p:cNvPr id="15" name="Picture 14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055E9044-69AA-D207-66A2-FE8906A12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852" y="4729604"/>
            <a:ext cx="12503852" cy="2212399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xmlns="" id="{AE8D07DA-688D-D818-2E2B-3E0BB1410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078" y="4729505"/>
            <a:ext cx="3292474" cy="2217729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62A63D2-A72D-A1E8-9BBA-B08F52BDAE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13" y="1325112"/>
            <a:ext cx="1556807" cy="1818247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0AA1532-F0CF-8F83-9FD4-79A124E46A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12" y="1300505"/>
            <a:ext cx="1307606" cy="1915958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478F2769-D000-208C-D45F-57C1BF5454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9" y="4857273"/>
            <a:ext cx="1861989" cy="18516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41D44D3-7041-CDE3-AF60-8672DC0F0914}"/>
              </a:ext>
            </a:extLst>
          </p:cNvPr>
          <p:cNvSpPr txBox="1"/>
          <p:nvPr/>
        </p:nvSpPr>
        <p:spPr>
          <a:xfrm>
            <a:off x="703128" y="3745112"/>
            <a:ext cx="1086649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CE22A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Trả bài văn thuật lại một sự việc</a:t>
            </a:r>
            <a:endParaRPr lang="en-US" sz="6600" b="1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CE22A"/>
              </a:solidFill>
              <a:effectLst>
                <a:outerShdw dist="38100" dir="2700000" algn="tl" rotWithShape="0">
                  <a:srgbClr val="002060"/>
                </a:outerShdw>
              </a:effectLst>
              <a:latin typeface="#9Slide05 SVNClementine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2A888D-D109-16EC-5406-B7649999D934}"/>
              </a:ext>
            </a:extLst>
          </p:cNvPr>
          <p:cNvSpPr txBox="1"/>
          <p:nvPr/>
        </p:nvSpPr>
        <p:spPr>
          <a:xfrm>
            <a:off x="2530553" y="643803"/>
            <a:ext cx="659916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n w="0"/>
                <a:latin typeface="+mj-lt"/>
              </a:rPr>
              <a:t>Thứ</a:t>
            </a:r>
            <a:r>
              <a:rPr lang="en-US" sz="3500" b="1" dirty="0">
                <a:ln w="0"/>
                <a:latin typeface="+mj-lt"/>
              </a:rPr>
              <a:t> …….. </a:t>
            </a:r>
            <a:r>
              <a:rPr lang="en-US" sz="3500" b="1" dirty="0" err="1">
                <a:ln w="0"/>
                <a:latin typeface="+mj-lt"/>
              </a:rPr>
              <a:t>ngày</a:t>
            </a:r>
            <a:r>
              <a:rPr lang="en-US" sz="3500" b="1" dirty="0">
                <a:ln w="0"/>
                <a:latin typeface="+mj-lt"/>
              </a:rPr>
              <a:t> ....... </a:t>
            </a:r>
            <a:r>
              <a:rPr lang="en-US" sz="3500" b="1" dirty="0" err="1">
                <a:ln w="0"/>
                <a:latin typeface="+mj-lt"/>
              </a:rPr>
              <a:t>tháng</a:t>
            </a:r>
            <a:r>
              <a:rPr lang="en-US" sz="3500" b="1" dirty="0">
                <a:ln w="0"/>
                <a:latin typeface="+mj-lt"/>
              </a:rPr>
              <a:t>….</a:t>
            </a:r>
            <a:r>
              <a:rPr lang="en-US" sz="3500" b="1" dirty="0" err="1">
                <a:ln w="0"/>
                <a:latin typeface="+mj-lt"/>
              </a:rPr>
              <a:t>năm</a:t>
            </a:r>
            <a:r>
              <a:rPr lang="en-US" sz="3500" b="1" dirty="0">
                <a:ln w="0"/>
                <a:latin typeface="+mj-lt"/>
              </a:rPr>
              <a:t>.....</a:t>
            </a:r>
            <a:endParaRPr lang="en-US" sz="3500" b="1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A3F9D16-9E5C-C6AA-C301-0447E09ED508}"/>
              </a:ext>
            </a:extLst>
          </p:cNvPr>
          <p:cNvSpPr txBox="1"/>
          <p:nvPr/>
        </p:nvSpPr>
        <p:spPr>
          <a:xfrm>
            <a:off x="4949899" y="1769178"/>
            <a:ext cx="176047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Chủ</a:t>
            </a:r>
            <a:r>
              <a:rPr lang="en-US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đề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2BD2FFB-4F48-3F9C-E686-A31E9E3B6770}"/>
              </a:ext>
            </a:extLst>
          </p:cNvPr>
          <p:cNvSpPr txBox="1"/>
          <p:nvPr/>
        </p:nvSpPr>
        <p:spPr>
          <a:xfrm>
            <a:off x="3939772" y="3153276"/>
            <a:ext cx="3641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8 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0A1AFEF-4015-91C1-D53E-36786E913C2F}"/>
              </a:ext>
            </a:extLst>
          </p:cNvPr>
          <p:cNvSpPr txBox="1"/>
          <p:nvPr/>
        </p:nvSpPr>
        <p:spPr>
          <a:xfrm>
            <a:off x="4246106" y="1131077"/>
            <a:ext cx="3388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Tiếng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Việt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Banh Mi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54FF7E6-323E-E764-9F3B-E702E4321BDE}"/>
              </a:ext>
            </a:extLst>
          </p:cNvPr>
          <p:cNvGrpSpPr/>
          <p:nvPr/>
        </p:nvGrpSpPr>
        <p:grpSpPr>
          <a:xfrm>
            <a:off x="2316960" y="2334790"/>
            <a:ext cx="7011306" cy="868740"/>
            <a:chOff x="-718434" y="1869863"/>
            <a:chExt cx="7267567" cy="523050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3B49BFD-51BC-AB73-2A28-7F0444ECF426}"/>
                </a:ext>
              </a:extLst>
            </p:cNvPr>
            <p:cNvSpPr txBox="1"/>
            <p:nvPr/>
          </p:nvSpPr>
          <p:spPr>
            <a:xfrm>
              <a:off x="-716245" y="1869863"/>
              <a:ext cx="7265378" cy="5003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>
                  <a:ln w="2921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MẢNH GHÉP YÊU THƯƠNG</a:t>
              </a:r>
              <a:endParaRPr lang="en-US" sz="4800" b="1" dirty="0">
                <a:ln w="2921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BED9A64D-AD0D-6373-CF8F-A051D0E8D219}"/>
                </a:ext>
              </a:extLst>
            </p:cNvPr>
            <p:cNvSpPr txBox="1"/>
            <p:nvPr/>
          </p:nvSpPr>
          <p:spPr>
            <a:xfrm>
              <a:off x="-718434" y="2097106"/>
              <a:ext cx="7265376" cy="5003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0">
                        <a:srgbClr val="FF0060"/>
                      </a:gs>
                      <a:gs pos="20000">
                        <a:srgbClr val="F94A29"/>
                      </a:gs>
                      <a:gs pos="41000">
                        <a:srgbClr val="FCE22A"/>
                      </a:gs>
                      <a:gs pos="95000">
                        <a:srgbClr val="D61355"/>
                      </a:gs>
                      <a:gs pos="78000">
                        <a:srgbClr val="0079FF"/>
                      </a:gs>
                      <a:gs pos="60000">
                        <a:srgbClr val="00DFA2"/>
                      </a:gs>
                    </a:gsLst>
                    <a:lin ang="21594000" scaled="0"/>
                  </a:gra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MẢNH GHÉP YÊU THƯƠNG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0060"/>
                    </a:gs>
                    <a:gs pos="20000">
                      <a:srgbClr val="F94A29"/>
                    </a:gs>
                    <a:gs pos="41000">
                      <a:srgbClr val="FCE22A"/>
                    </a:gs>
                    <a:gs pos="95000">
                      <a:srgbClr val="D61355"/>
                    </a:gs>
                    <a:gs pos="78000">
                      <a:srgbClr val="0079FF"/>
                    </a:gs>
                    <a:gs pos="60000">
                      <a:srgbClr val="00DFA2"/>
                    </a:gs>
                  </a:gsLst>
                  <a:lin ang="21594000"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705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  <p:bldP spid="23" grpId="0"/>
      <p:bldP spid="24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23028" y="1133254"/>
            <a:ext cx="6545943" cy="1446550"/>
            <a:chOff x="3352800" y="1568683"/>
            <a:chExt cx="5486400" cy="1446550"/>
          </a:xfrm>
        </p:grpSpPr>
        <p:sp>
          <p:nvSpPr>
            <p:cNvPr id="4" name="TextBox 3"/>
            <p:cNvSpPr txBox="1"/>
            <p:nvPr/>
          </p:nvSpPr>
          <p:spPr>
            <a:xfrm>
              <a:off x="3352800" y="1568683"/>
              <a:ext cx="5486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n w="117475" cmpd="thickThin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RCO Typography" panose="020B0603050302020204" pitchFamily="34" charset="2"/>
                </a:rPr>
                <a:t>Chia sẻ theo nhóm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352800" y="1568683"/>
              <a:ext cx="5486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SVN-ARCO Typography" panose="020B0603050302020204" pitchFamily="34" charset="2"/>
                </a:rPr>
                <a:t>Chia sẻ theo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56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636320" y="808965"/>
            <a:ext cx="6919360" cy="1197888"/>
            <a:chOff x="-2065344" y="189974"/>
            <a:chExt cx="6919360" cy="11978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-1870303" y="218311"/>
              <a:ext cx="6523196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ln w="1428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Chia sẻ trước lớp</a:t>
              </a:r>
              <a:endParaRPr lang="en-US" sz="7000" b="1" dirty="0">
                <a:ln w="142875">
                  <a:solidFill>
                    <a:schemeClr val="bg1">
                      <a:alpha val="98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-2065344" y="189974"/>
              <a:ext cx="6919360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  <a:t>Chia sẻ trước lớp</a:t>
              </a:r>
              <a:endParaRPr lang="en-US" sz="7000" b="1" dirty="0">
                <a:solidFill>
                  <a:srgbClr val="FA3751"/>
                </a:solidFill>
                <a:latin typeface="UVN Banh Mi" pitchFamily="2" charset="0"/>
              </a:endParaRPr>
            </a:p>
          </p:txBody>
        </p:sp>
      </p:grpSp>
      <p:pic>
        <p:nvPicPr>
          <p:cNvPr id="22" name="Picture 21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4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7" name="Picture 36" descr="Text, whiteboard&#10;&#10;Description automatically generated">
            <a:extLst>
              <a:ext uri="{FF2B5EF4-FFF2-40B4-BE49-F238E27FC236}">
                <a16:creationId xmlns:a16="http://schemas.microsoft.com/office/drawing/2014/main" xmlns="" id="{C3929BB6-6EEB-C34E-FD0C-6D5F4C783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1" y="217714"/>
            <a:ext cx="11081455" cy="655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Picture 61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95971" y="1068554"/>
            <a:ext cx="3477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F6FFA6"/>
                    </a:gs>
                    <a:gs pos="19000">
                      <a:srgbClr val="FFD34E"/>
                    </a:gs>
                    <a:gs pos="37000">
                      <a:srgbClr val="FFB4B4"/>
                    </a:gs>
                    <a:gs pos="92000">
                      <a:srgbClr val="9ADCFF"/>
                    </a:gs>
                    <a:gs pos="70000">
                      <a:srgbClr val="B5F1CC"/>
                    </a:gs>
                    <a:gs pos="56000">
                      <a:srgbClr val="FF8081"/>
                    </a:gs>
                  </a:gsLst>
                  <a:lin ang="21594000" scaled="0"/>
                </a:gradFill>
                <a:latin typeface="iCiel Pony" panose="02000000000000000000" pitchFamily="2" charset="0"/>
              </a:rPr>
              <a:t>Vè trái cây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3968" y="2148800"/>
            <a:ext cx="30603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Lẳng lặng mà nghe</a:t>
            </a:r>
          </a:p>
          <a:p>
            <a:r>
              <a:rPr lang="en-US" sz="2800" b="1"/>
              <a:t>Tôi đọc bài vè</a:t>
            </a:r>
          </a:p>
          <a:p>
            <a:r>
              <a:rPr lang="en-US" sz="2800" b="1"/>
              <a:t>Trái cây bạn nhé!</a:t>
            </a:r>
          </a:p>
          <a:p>
            <a:r>
              <a:rPr lang="en-US" sz="2800" b="1"/>
              <a:t>Ăn vào mát mẻ</a:t>
            </a:r>
          </a:p>
          <a:p>
            <a:r>
              <a:rPr lang="en-US" sz="2800" b="1"/>
              <a:t>Là trái thanh long</a:t>
            </a:r>
          </a:p>
        </p:txBody>
      </p:sp>
      <p:sp>
        <p:nvSpPr>
          <p:cNvPr id="4" name="Rectangle 3"/>
          <p:cNvSpPr/>
          <p:nvPr/>
        </p:nvSpPr>
        <p:spPr>
          <a:xfrm>
            <a:off x="7894998" y="2148800"/>
            <a:ext cx="35184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/>
              <a:t>Da sần đen hạt</a:t>
            </a:r>
          </a:p>
          <a:p>
            <a:r>
              <a:rPr lang="en-US" sz="2800" b="1"/>
              <a:t>Là trái mãng cầu</a:t>
            </a:r>
          </a:p>
          <a:p>
            <a:r>
              <a:rPr lang="en-US" sz="2800" b="1"/>
              <a:t>Cong giống móc câu</a:t>
            </a:r>
          </a:p>
          <a:p>
            <a:r>
              <a:rPr lang="en-US" sz="2800" b="1"/>
              <a:t>Chuối già, chuối sứ.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38501" y="2160369"/>
            <a:ext cx="32481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/>
              <a:t>Xanh vỏ đỏ lòng</a:t>
            </a:r>
          </a:p>
          <a:p>
            <a:r>
              <a:rPr lang="en-US" sz="2800" b="1"/>
              <a:t>Là trái dưa hấu</a:t>
            </a:r>
          </a:p>
          <a:p>
            <a:r>
              <a:rPr lang="en-US" sz="2800" b="1"/>
              <a:t>Hình thù rất xấu</a:t>
            </a:r>
          </a:p>
          <a:p>
            <a:r>
              <a:rPr lang="en-US" sz="2800" b="1"/>
              <a:t>Là trái sầu riêng</a:t>
            </a:r>
          </a:p>
          <a:p>
            <a:r>
              <a:rPr lang="en-US" sz="2800" b="1"/>
              <a:t>Vàng đỏ xanh viền</a:t>
            </a:r>
          </a:p>
          <a:p>
            <a:r>
              <a:rPr lang="en-US" sz="2800" b="1"/>
              <a:t>Dưa gang thơm mát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50" b="50350" l="5400" r="524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540" b="47484"/>
          <a:stretch/>
        </p:blipFill>
        <p:spPr>
          <a:xfrm>
            <a:off x="3572966" y="1365981"/>
            <a:ext cx="823005" cy="793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500" b="96500" l="52333" r="70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41" t="65467" r="27988"/>
          <a:stretch/>
        </p:blipFill>
        <p:spPr>
          <a:xfrm>
            <a:off x="3592636" y="4626943"/>
            <a:ext cx="879074" cy="8937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60" b="46624" l="523" r="34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29" b="51985"/>
          <a:stretch/>
        </p:blipFill>
        <p:spPr>
          <a:xfrm>
            <a:off x="9576543" y="1190129"/>
            <a:ext cx="1095670" cy="84151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536" b="92658" l="659" r="3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" t="48627" r="66113" b="3358"/>
          <a:stretch/>
        </p:blipFill>
        <p:spPr>
          <a:xfrm>
            <a:off x="7800296" y="4019223"/>
            <a:ext cx="1703788" cy="13085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650" b="47100" l="21278" r="4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5" t="9523" r="53975" b="51856"/>
          <a:stretch/>
        </p:blipFill>
        <p:spPr>
          <a:xfrm flipH="1">
            <a:off x="1504749" y="1139784"/>
            <a:ext cx="993385" cy="8536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650" b="63150" l="1806" r="24861">
                        <a14:foregroundMark x1="5222" y1="44100" x2="5222" y2="44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69" t="20521" r="74139" b="32766"/>
          <a:stretch/>
        </p:blipFill>
        <p:spPr>
          <a:xfrm>
            <a:off x="847255" y="4261204"/>
            <a:ext cx="996059" cy="94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8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ky-dieu-dieu-k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7" name="Picture 36" descr="Text, whiteboard&#10;&#10;Description automatically generated">
            <a:extLst>
              <a:ext uri="{FF2B5EF4-FFF2-40B4-BE49-F238E27FC236}">
                <a16:creationId xmlns:a16="http://schemas.microsoft.com/office/drawing/2014/main" xmlns="" id="{C3929BB6-6EEB-C34E-FD0C-6D5F4C783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1" y="217714"/>
            <a:ext cx="11081455" cy="655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Picture 61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5042" y="1101426"/>
            <a:ext cx="3477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F6FFA6"/>
                </a:solidFill>
                <a:latin typeface="iCiel Pony" panose="02000000000000000000" pitchFamily="2" charset="0"/>
              </a:rPr>
              <a:t>Đồng dao: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8776" y="2148800"/>
            <a:ext cx="4534449" cy="291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/>
              <a:t>Lúa ngô là cô đậu nành</a:t>
            </a:r>
          </a:p>
          <a:p>
            <a:pPr>
              <a:lnSpc>
                <a:spcPct val="110000"/>
              </a:lnSpc>
            </a:pPr>
            <a:r>
              <a:rPr lang="en-US" sz="2800" b="1"/>
              <a:t>Đậu nành là anh dưa chuột</a:t>
            </a:r>
          </a:p>
          <a:p>
            <a:pPr>
              <a:lnSpc>
                <a:spcPct val="110000"/>
              </a:lnSpc>
            </a:pPr>
            <a:r>
              <a:rPr lang="en-US" sz="2800" b="1"/>
              <a:t>Dưa chuột là ruột dưa gang</a:t>
            </a:r>
          </a:p>
          <a:p>
            <a:pPr>
              <a:lnSpc>
                <a:spcPct val="110000"/>
              </a:lnSpc>
            </a:pPr>
            <a:r>
              <a:rPr lang="en-US" sz="2800" b="1"/>
              <a:t>Dưa gang là nàng dưa hấu</a:t>
            </a:r>
          </a:p>
          <a:p>
            <a:pPr>
              <a:lnSpc>
                <a:spcPct val="110000"/>
              </a:lnSpc>
            </a:pPr>
            <a:r>
              <a:rPr lang="en-US" sz="2800" b="1"/>
              <a:t>Dưa hấu là cậu lúa ngô</a:t>
            </a:r>
          </a:p>
          <a:p>
            <a:pPr>
              <a:lnSpc>
                <a:spcPct val="110000"/>
              </a:lnSpc>
            </a:pPr>
            <a:r>
              <a:rPr lang="en-US" sz="2800" b="1"/>
              <a:t>Lúa ngô là cô đậu nành.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28316" y="1066818"/>
            <a:ext cx="67655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F6FFA6"/>
                    </a:gs>
                    <a:gs pos="19000">
                      <a:srgbClr val="FFD34E"/>
                    </a:gs>
                    <a:gs pos="37000">
                      <a:srgbClr val="FFB4B4"/>
                    </a:gs>
                    <a:gs pos="92000">
                      <a:srgbClr val="9ADCFF"/>
                    </a:gs>
                    <a:gs pos="70000">
                      <a:srgbClr val="B5F1CC"/>
                    </a:gs>
                    <a:gs pos="56000">
                      <a:srgbClr val="FF8081"/>
                    </a:gs>
                  </a:gsLst>
                  <a:lin ang="21594000" scaled="0"/>
                </a:gradFill>
                <a:latin typeface="iCiel Pony" panose="02000000000000000000" pitchFamily="2" charset="0"/>
              </a:rPr>
              <a:t>Lúa ngô là cô đậu nành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650" b="63150" l="1806" r="24861">
                        <a14:foregroundMark x1="5222" y1="44100" x2="5222" y2="44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69" t="20521" r="74139" b="32766"/>
          <a:stretch/>
        </p:blipFill>
        <p:spPr>
          <a:xfrm>
            <a:off x="2029694" y="4198650"/>
            <a:ext cx="996059" cy="94934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60" b="46624" l="523" r="34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29" b="51985"/>
          <a:stretch/>
        </p:blipFill>
        <p:spPr>
          <a:xfrm>
            <a:off x="8882585" y="2037791"/>
            <a:ext cx="1095670" cy="8415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56" y="3866801"/>
            <a:ext cx="1296262" cy="12962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200" b="93750" l="36900" r="79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38" t="64590" r="23044" b="6667"/>
          <a:stretch/>
        </p:blipFill>
        <p:spPr>
          <a:xfrm>
            <a:off x="2181996" y="2017873"/>
            <a:ext cx="1340017" cy="9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7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ky-dieu-dieu-k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7" name="Picture 36" descr="Text, whiteboard&#10;&#10;Description automatically generated">
            <a:extLst>
              <a:ext uri="{FF2B5EF4-FFF2-40B4-BE49-F238E27FC236}">
                <a16:creationId xmlns:a16="http://schemas.microsoft.com/office/drawing/2014/main" xmlns="" id="{C3929BB6-6EEB-C34E-FD0C-6D5F4C783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1" y="217714"/>
            <a:ext cx="11081455" cy="655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Picture 61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2983" y="2379730"/>
            <a:ext cx="344603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/>
              <a:t>Ngồi chơi trên đất</a:t>
            </a:r>
          </a:p>
          <a:p>
            <a:pPr>
              <a:lnSpc>
                <a:spcPct val="110000"/>
              </a:lnSpc>
            </a:pPr>
            <a:r>
              <a:rPr lang="en-US" sz="2800" b="1"/>
              <a:t>Là củ su hào</a:t>
            </a:r>
          </a:p>
          <a:p>
            <a:pPr>
              <a:lnSpc>
                <a:spcPct val="110000"/>
              </a:lnSpc>
            </a:pPr>
            <a:r>
              <a:rPr lang="en-US" sz="2800" b="1"/>
              <a:t>Tập bơi dưới ao</a:t>
            </a:r>
          </a:p>
          <a:p>
            <a:pPr>
              <a:lnSpc>
                <a:spcPct val="110000"/>
              </a:lnSpc>
            </a:pPr>
            <a:r>
              <a:rPr lang="en-US" sz="2800" b="1"/>
              <a:t>Đen xì củ ấu</a:t>
            </a:r>
          </a:p>
          <a:p>
            <a:pPr>
              <a:lnSpc>
                <a:spcPct val="110000"/>
              </a:lnSpc>
            </a:pPr>
            <a:r>
              <a:rPr lang="en-US" sz="2800" b="1"/>
              <a:t>….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713243" y="1066818"/>
            <a:ext cx="67655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F6FFA6"/>
                    </a:gs>
                    <a:gs pos="19000">
                      <a:srgbClr val="FFD34E"/>
                    </a:gs>
                    <a:gs pos="37000">
                      <a:srgbClr val="FFB4B4"/>
                    </a:gs>
                    <a:gs pos="92000">
                      <a:srgbClr val="9ADCFF"/>
                    </a:gs>
                    <a:gs pos="70000">
                      <a:srgbClr val="B5F1CC"/>
                    </a:gs>
                    <a:gs pos="56000">
                      <a:srgbClr val="FF8081"/>
                    </a:gs>
                  </a:gsLst>
                  <a:lin ang="21594000" scaled="0"/>
                </a:gradFill>
                <a:latin typeface="iCiel Pony" panose="02000000000000000000" pitchFamily="2" charset="0"/>
              </a:rPr>
              <a:t>Đồng dao về củ</a:t>
            </a:r>
          </a:p>
        </p:txBody>
      </p:sp>
      <p:pic>
        <p:nvPicPr>
          <p:cNvPr id="1026" name="Picture 2" descr=" Hình ảnh củ ấ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76" l="667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317" y="3703755"/>
            <a:ext cx="2424200" cy="103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91" y="1836259"/>
            <a:ext cx="2424832" cy="24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1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ky-dieu-dieu-k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7" name="Picture 36" descr="Text, whiteboard&#10;&#10;Description automatically generated">
            <a:extLst>
              <a:ext uri="{FF2B5EF4-FFF2-40B4-BE49-F238E27FC236}">
                <a16:creationId xmlns:a16="http://schemas.microsoft.com/office/drawing/2014/main" xmlns="" id="{C3929BB6-6EEB-C34E-FD0C-6D5F4C783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19" y="671332"/>
            <a:ext cx="10203543" cy="6096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388867" y="2151995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88867" y="3176942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02945" y="4211005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pic>
        <p:nvPicPr>
          <p:cNvPr id="39" name="Picture 3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637CF97-7B7D-D909-9A0A-3CE68DE36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59" y="4248263"/>
            <a:ext cx="2502693" cy="2488817"/>
          </a:xfrm>
          <a:prstGeom prst="rect">
            <a:avLst/>
          </a:prstGeom>
        </p:spPr>
      </p:pic>
      <p:pic>
        <p:nvPicPr>
          <p:cNvPr id="40" name="Picture 3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D44B0ED-4D29-D4E7-CC04-78BFFCA300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970" y="4313348"/>
            <a:ext cx="1765930" cy="25875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48" b="98423" l="1081" r="99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619" y="-747330"/>
            <a:ext cx="5723833" cy="32573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95815" y="1219503"/>
            <a:ext cx="2566728" cy="923331"/>
            <a:chOff x="4653324" y="1521656"/>
            <a:chExt cx="2885356" cy="1037951"/>
          </a:xfrm>
        </p:grpSpPr>
        <p:sp>
          <p:nvSpPr>
            <p:cNvPr id="27" name="Rectangle 26"/>
            <p:cNvSpPr/>
            <p:nvPr/>
          </p:nvSpPr>
          <p:spPr>
            <a:xfrm>
              <a:off x="4675847" y="1521657"/>
              <a:ext cx="2840307" cy="10379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b="1">
                  <a:ln w="120650">
                    <a:solidFill>
                      <a:schemeClr val="accent4">
                        <a:lumMod val="20000"/>
                        <a:lumOff val="8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Dặn dò</a:t>
              </a:r>
              <a:endParaRPr lang="en-US" sz="5400" b="1">
                <a:ln w="12065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653324" y="1521656"/>
              <a:ext cx="2885356" cy="10379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n>
                    <a:solidFill>
                      <a:sysClr val="windowText" lastClr="000000"/>
                    </a:solidFill>
                  </a:ln>
                  <a:solidFill>
                    <a:srgbClr val="F6FA70"/>
                  </a:solidFill>
                  <a:latin typeface="iCiel Pony" panose="02000000000000000000" pitchFamily="2" charset="0"/>
                </a:rPr>
                <a:t>Dặn dò</a:t>
              </a:r>
              <a:endParaRPr lang="en-US" sz="5400">
                <a:ln>
                  <a:solidFill>
                    <a:sysClr val="windowText" lastClr="000000"/>
                  </a:solidFill>
                </a:ln>
                <a:solidFill>
                  <a:srgbClr val="F6FA7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09" y="1741269"/>
            <a:ext cx="910537" cy="9105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09" y="2806637"/>
            <a:ext cx="910537" cy="91053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09" y="3837386"/>
            <a:ext cx="910537" cy="91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A44821-E58A-99DA-490A-EEF377E38E39}"/>
              </a:ext>
            </a:extLst>
          </p:cNvPr>
          <p:cNvGrpSpPr/>
          <p:nvPr/>
        </p:nvGrpSpPr>
        <p:grpSpPr>
          <a:xfrm>
            <a:off x="12503852" y="1263780"/>
            <a:ext cx="9010042" cy="5690740"/>
            <a:chOff x="873669" y="1167260"/>
            <a:chExt cx="9010042" cy="5690740"/>
          </a:xfrm>
        </p:grpSpPr>
        <p:pic>
          <p:nvPicPr>
            <p:cNvPr id="5" name="Picture 4" descr="A picture containing yellow, orange&#10;&#10;Description automatically generated">
              <a:extLst>
                <a:ext uri="{FF2B5EF4-FFF2-40B4-BE49-F238E27FC236}">
                  <a16:creationId xmlns:a16="http://schemas.microsoft.com/office/drawing/2014/main" xmlns="" id="{A7F08667-08D7-3373-4CF2-E6EAFD959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669" y="1167260"/>
              <a:ext cx="8347673" cy="56907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3F654E6-8DFC-CCEF-6590-1D4CEE7C96B9}"/>
                </a:ext>
              </a:extLst>
            </p:cNvPr>
            <p:cNvSpPr txBox="1"/>
            <p:nvPr/>
          </p:nvSpPr>
          <p:spPr>
            <a:xfrm>
              <a:off x="1669657" y="3931920"/>
              <a:ext cx="8214054" cy="388343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>
                  <a:gd name="adj" fmla="val 11166381"/>
                </a:avLst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biệt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,</a:t>
              </a:r>
            </a:p>
            <a:p>
              <a:pPr algn="ctr">
                <a:lnSpc>
                  <a:spcPct val="80000"/>
                </a:lnSpc>
              </a:pPr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  <a:p>
              <a:pPr algn="ctr">
                <a:lnSpc>
                  <a:spcPct val="80000"/>
                </a:lnSpc>
              </a:pPr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hẹn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gặp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lại</a:t>
              </a:r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1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07 -0.00439 L -0.96692 -0.03449 " pathEditMode="relative" rAng="0" ptsTypes="AA">
                                      <p:cBhvr>
                                        <p:cTn id="10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93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0110C9B-4307-E17A-09C7-63A618209838}"/>
              </a:ext>
            </a:extLst>
          </p:cNvPr>
          <p:cNvGrpSpPr/>
          <p:nvPr/>
        </p:nvGrpSpPr>
        <p:grpSpPr>
          <a:xfrm>
            <a:off x="1571689" y="356820"/>
            <a:ext cx="8980197" cy="5674308"/>
            <a:chOff x="2555824" y="878293"/>
            <a:chExt cx="6927591" cy="4499293"/>
          </a:xfrm>
        </p:grpSpPr>
        <p:pic>
          <p:nvPicPr>
            <p:cNvPr id="15" name="Picture 14" descr="Text, whiteboard&#10;&#10;Description automatically generated">
              <a:extLst>
                <a:ext uri="{FF2B5EF4-FFF2-40B4-BE49-F238E27FC236}">
                  <a16:creationId xmlns:a16="http://schemas.microsoft.com/office/drawing/2014/main" xmlns="" id="{ED849488-1E40-2E46-6B31-FEABAE975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824" y="1480414"/>
              <a:ext cx="6927591" cy="38971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B839910-4578-7414-AC1A-602E371F4577}"/>
                </a:ext>
              </a:extLst>
            </p:cNvPr>
            <p:cNvSpPr txBox="1"/>
            <p:nvPr/>
          </p:nvSpPr>
          <p:spPr>
            <a:xfrm>
              <a:off x="2941656" y="878293"/>
              <a:ext cx="6155926" cy="805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D6135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Yêu cầu cần đạt</a:t>
              </a:r>
              <a:endPara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6135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</p:grpSp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852" y="4762172"/>
            <a:ext cx="12503852" cy="2212399"/>
          </a:xfrm>
          <a:prstGeom prst="rect">
            <a:avLst/>
          </a:prstGeom>
        </p:spPr>
      </p:pic>
      <p:pic>
        <p:nvPicPr>
          <p:cNvPr id="12" name="Picture 11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0116AC2A-3F20-D1AE-7892-5764C8129B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83" y="1988643"/>
            <a:ext cx="732214" cy="7233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1F80FCA-074C-E4B5-2463-AA8D48F2C8D0}"/>
              </a:ext>
            </a:extLst>
          </p:cNvPr>
          <p:cNvSpPr txBox="1"/>
          <p:nvPr/>
        </p:nvSpPr>
        <p:spPr>
          <a:xfrm>
            <a:off x="2871451" y="1988643"/>
            <a:ext cx="73147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/>
              <a:t>Biết rút kinh nghiệm và chỉnh sửa bài văn đã viết.</a:t>
            </a:r>
            <a:endParaRPr lang="en-US" sz="3200" b="1" dirty="0"/>
          </a:p>
        </p:txBody>
      </p:sp>
      <p:pic>
        <p:nvPicPr>
          <p:cNvPr id="14" name="Picture 13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0116AC2A-3F20-D1AE-7892-5764C8129B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83" y="3211982"/>
            <a:ext cx="732214" cy="7233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1F80FCA-074C-E4B5-2463-AA8D48F2C8D0}"/>
              </a:ext>
            </a:extLst>
          </p:cNvPr>
          <p:cNvSpPr txBox="1"/>
          <p:nvPr/>
        </p:nvSpPr>
        <p:spPr>
          <a:xfrm>
            <a:off x="2871451" y="3198473"/>
            <a:ext cx="75643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/>
              <a:t>Tìm đọc một bài vè hoặc một bài đồng dao về một loại cây hoặc một loại quả.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9077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D5D87BB2-E5D1-E6E5-A5AA-747772A23A98}"/>
              </a:ext>
            </a:extLst>
          </p:cNvPr>
          <p:cNvGrpSpPr/>
          <p:nvPr/>
        </p:nvGrpSpPr>
        <p:grpSpPr>
          <a:xfrm>
            <a:off x="740919" y="119599"/>
            <a:ext cx="10203543" cy="6648594"/>
            <a:chOff x="792343" y="879874"/>
            <a:chExt cx="10203543" cy="6648594"/>
          </a:xfrm>
        </p:grpSpPr>
        <p:pic>
          <p:nvPicPr>
            <p:cNvPr id="37" name="Picture 36" descr="Text, whiteboard&#10;&#10;Description automatically generated">
              <a:extLst>
                <a:ext uri="{FF2B5EF4-FFF2-40B4-BE49-F238E27FC236}">
                  <a16:creationId xmlns:a16="http://schemas.microsoft.com/office/drawing/2014/main" xmlns="" id="{C3929BB6-6EEB-C34E-FD0C-6D5F4C783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343" y="1431607"/>
              <a:ext cx="10203543" cy="60968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97B10BD-D412-4ED6-00E6-EF879F3EA6EE}"/>
                </a:ext>
              </a:extLst>
            </p:cNvPr>
            <p:cNvSpPr txBox="1"/>
            <p:nvPr/>
          </p:nvSpPr>
          <p:spPr>
            <a:xfrm>
              <a:off x="1292671" y="3187375"/>
              <a:ext cx="920288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u="sng">
                  <a:ln w="9525">
                    <a:noFill/>
                    <a:prstDash val="solid"/>
                  </a:ln>
                  <a:latin typeface="+mj-lt"/>
                </a:rPr>
                <a:t>Đề bài: </a:t>
              </a:r>
              <a:r>
                <a:rPr lang="en-US" sz="5400" b="1">
                  <a:ln w="9525">
                    <a:noFill/>
                    <a:prstDash val="solid"/>
                  </a:ln>
                  <a:latin typeface="+mj-lt"/>
                </a:rPr>
                <a:t>Viết bài văn thuật lại </a:t>
              </a:r>
              <a:br>
                <a:rPr lang="en-US" sz="5400" b="1">
                  <a:ln w="9525">
                    <a:noFill/>
                    <a:prstDash val="solid"/>
                  </a:ln>
                  <a:latin typeface="+mj-lt"/>
                </a:rPr>
              </a:br>
              <a:r>
                <a:rPr lang="en-US" sz="5400" b="1">
                  <a:ln w="9525">
                    <a:noFill/>
                    <a:prstDash val="solid"/>
                  </a:ln>
                  <a:latin typeface="+mj-lt"/>
                </a:rPr>
                <a:t>một việc tốt mà em hoặc bạn bè, người thân,… đã làm.</a:t>
              </a:r>
              <a:endParaRPr lang="en-US" sz="5400" dirty="0">
                <a:ln w="9525">
                  <a:noFill/>
                  <a:prstDash val="solid"/>
                </a:ln>
                <a:latin typeface="+mj-lt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4112EF2D-FAFA-963E-29DB-A2973D481E83}"/>
                </a:ext>
              </a:extLst>
            </p:cNvPr>
            <p:cNvGrpSpPr/>
            <p:nvPr/>
          </p:nvGrpSpPr>
          <p:grpSpPr>
            <a:xfrm>
              <a:off x="2792302" y="879874"/>
              <a:ext cx="6927592" cy="2267422"/>
              <a:chOff x="262643" y="3497458"/>
              <a:chExt cx="10939176" cy="3580426"/>
            </a:xfrm>
          </p:grpSpPr>
          <p:pic>
            <p:nvPicPr>
              <p:cNvPr id="40" name="Picture 39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xmlns="" id="{EDFEFBDA-263E-7B7B-9227-F1A452657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9726" y="3497458"/>
                <a:ext cx="4212093" cy="3502367"/>
              </a:xfrm>
              <a:prstGeom prst="rect">
                <a:avLst/>
              </a:prstGeom>
            </p:spPr>
          </p:pic>
          <p:pic>
            <p:nvPicPr>
              <p:cNvPr id="41" name="Picture 40" descr="Shape, circl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949384DF-1FB0-A85A-A816-8969272CF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3180" y="3509765"/>
                <a:ext cx="2387447" cy="3502369"/>
              </a:xfrm>
              <a:prstGeom prst="rect">
                <a:avLst/>
              </a:prstGeom>
            </p:spPr>
          </p:pic>
          <p:pic>
            <p:nvPicPr>
              <p:cNvPr id="42" name="Picture 41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xmlns="" id="{0BAFBD7E-0ED6-5E97-B791-1AEC7F2C8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643" y="3575518"/>
                <a:ext cx="3522676" cy="3502366"/>
              </a:xfrm>
              <a:prstGeom prst="rect">
                <a:avLst/>
              </a:prstGeom>
            </p:spPr>
          </p:pic>
          <p:pic>
            <p:nvPicPr>
              <p:cNvPr id="43" name="Picture 4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xmlns="" id="{9FF4E119-5583-E6C8-DBA9-2DA10FDDE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2352" y="3514883"/>
                <a:ext cx="2427006" cy="3502368"/>
              </a:xfrm>
              <a:prstGeom prst="rect">
                <a:avLst/>
              </a:prstGeom>
            </p:spPr>
          </p:pic>
        </p:grpSp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5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1A48B9F-200D-114A-E1AC-F64D80D98E47}"/>
              </a:ext>
            </a:extLst>
          </p:cNvPr>
          <p:cNvGrpSpPr/>
          <p:nvPr/>
        </p:nvGrpSpPr>
        <p:grpSpPr>
          <a:xfrm>
            <a:off x="2824843" y="134425"/>
            <a:ext cx="6988628" cy="5960986"/>
            <a:chOff x="4579754" y="1427709"/>
            <a:chExt cx="3288799" cy="3200586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xmlns="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321585"/>
              <a:ext cx="3288799" cy="23067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4755819" y="2534622"/>
              <a:ext cx="2839453" cy="17847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ln w="1428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Nghe thầy cô nhận xét chung về bài văn</a:t>
              </a:r>
              <a:endParaRPr lang="en-US" sz="7000" b="1" dirty="0">
                <a:ln w="142875">
                  <a:solidFill>
                    <a:schemeClr val="bg1">
                      <a:alpha val="98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339" y="1427709"/>
              <a:ext cx="1218058" cy="120331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4755819" y="2539299"/>
              <a:ext cx="2839453" cy="17847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  <a:t>Nghe thầy cô nhận xét chung về bài văn</a:t>
              </a:r>
              <a:endParaRPr lang="en-US" sz="7000" b="1" dirty="0">
                <a:solidFill>
                  <a:srgbClr val="FA3751"/>
                </a:solidFill>
                <a:latin typeface="UVN Banh Mi" pitchFamily="2" charset="0"/>
              </a:endParaRPr>
            </a:p>
          </p:txBody>
        </p:sp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77" y="203264"/>
            <a:ext cx="2096376" cy="20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1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7" name="Picture 36" descr="Text, whiteboard&#10;&#10;Description automatically generated">
            <a:extLst>
              <a:ext uri="{FF2B5EF4-FFF2-40B4-BE49-F238E27FC236}">
                <a16:creationId xmlns:a16="http://schemas.microsoft.com/office/drawing/2014/main" xmlns="" id="{C3929BB6-6EEB-C34E-FD0C-6D5F4C7834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6" y="217714"/>
            <a:ext cx="11785599" cy="655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2169684" y="2037711"/>
            <a:ext cx="3707974" cy="3564876"/>
            <a:chOff x="5452684" y="1355452"/>
            <a:chExt cx="5113562" cy="491621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5452684" y="1355452"/>
              <a:ext cx="5113562" cy="4916219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>
            <a:xfrm>
              <a:off x="6318711" y="2437600"/>
              <a:ext cx="3752189" cy="3098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800" b="1" kern="0">
                  <a:solidFill>
                    <a:prstClr val="black"/>
                  </a:solidFill>
                </a:rPr>
                <a:t>Viết bài văn </a:t>
              </a:r>
              <a:br>
                <a:rPr lang="en-US" sz="2800" b="1" kern="0">
                  <a:solidFill>
                    <a:prstClr val="black"/>
                  </a:solidFill>
                </a:rPr>
              </a:br>
              <a:r>
                <a:rPr lang="en-US" sz="2800" b="1" kern="0">
                  <a:solidFill>
                    <a:prstClr val="black"/>
                  </a:solidFill>
                </a:rPr>
                <a:t>đủ ba phần: </a:t>
              </a:r>
              <a:br>
                <a:rPr lang="en-US" sz="2800" b="1" kern="0">
                  <a:solidFill>
                    <a:prstClr val="black"/>
                  </a:solidFill>
                </a:rPr>
              </a:br>
              <a:r>
                <a:rPr lang="en-US" sz="2800" b="1" kern="0">
                  <a:solidFill>
                    <a:prstClr val="black"/>
                  </a:solidFill>
                </a:rPr>
                <a:t>mở bài, </a:t>
              </a:r>
              <a:br>
                <a:rPr lang="en-US" sz="2800" b="1" kern="0">
                  <a:solidFill>
                    <a:prstClr val="black"/>
                  </a:solidFill>
                </a:rPr>
              </a:br>
              <a:r>
                <a:rPr lang="en-US" sz="2800" b="1" kern="0">
                  <a:solidFill>
                    <a:prstClr val="black"/>
                  </a:solidFill>
                </a:rPr>
                <a:t>thân bài, </a:t>
              </a:r>
              <a:br>
                <a:rPr lang="en-US" sz="2800" b="1" kern="0">
                  <a:solidFill>
                    <a:prstClr val="black"/>
                  </a:solidFill>
                </a:rPr>
              </a:br>
              <a:r>
                <a:rPr lang="en-US" sz="2800" b="1" kern="0">
                  <a:solidFill>
                    <a:prstClr val="black"/>
                  </a:solidFill>
                </a:rPr>
                <a:t>kết bài</a:t>
              </a:r>
              <a:endParaRPr lang="en-US" b="1" kern="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1173" y="2864354"/>
            <a:ext cx="2848149" cy="2738233"/>
            <a:chOff x="239735" y="1762344"/>
            <a:chExt cx="2848149" cy="273823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239735" y="1762344"/>
              <a:ext cx="2848149" cy="2738233"/>
            </a:xfrm>
            <a:prstGeom prst="rect">
              <a:avLst/>
            </a:prstGeom>
          </p:spPr>
        </p:pic>
        <p:sp>
          <p:nvSpPr>
            <p:cNvPr id="77" name="Rectangle 76"/>
            <p:cNvSpPr/>
            <p:nvPr/>
          </p:nvSpPr>
          <p:spPr>
            <a:xfrm>
              <a:off x="816558" y="2613992"/>
              <a:ext cx="193835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2800" b="1" kern="0">
                  <a:solidFill>
                    <a:prstClr val="black"/>
                  </a:solidFill>
                </a:rPr>
                <a:t>Chọn được </a:t>
              </a:r>
              <a:br>
                <a:rPr lang="en-US" sz="2800" b="1" kern="0">
                  <a:solidFill>
                    <a:prstClr val="black"/>
                  </a:solidFill>
                </a:rPr>
              </a:br>
              <a:r>
                <a:rPr lang="en-US" sz="2800" b="1" kern="0">
                  <a:solidFill>
                    <a:prstClr val="black"/>
                  </a:solidFill>
                </a:rPr>
                <a:t>việc làm tốt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84842" y="2312472"/>
            <a:ext cx="3707974" cy="3564876"/>
            <a:chOff x="5105196" y="2138673"/>
            <a:chExt cx="3707974" cy="356487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5105196" y="2138673"/>
              <a:ext cx="3707974" cy="3564876"/>
            </a:xfrm>
            <a:prstGeom prst="rect">
              <a:avLst/>
            </a:prstGeom>
          </p:spPr>
        </p:pic>
        <p:sp>
          <p:nvSpPr>
            <p:cNvPr id="84" name="Rectangle 83"/>
            <p:cNvSpPr/>
            <p:nvPr/>
          </p:nvSpPr>
          <p:spPr>
            <a:xfrm flipH="1">
              <a:off x="5659518" y="2918899"/>
              <a:ext cx="2866156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800" b="1" kern="0">
                  <a:solidFill>
                    <a:prstClr val="black"/>
                  </a:solidFill>
                </a:rPr>
                <a:t>Thuật lại </a:t>
              </a:r>
              <a:br>
                <a:rPr lang="en-US" sz="2800" b="1" kern="0">
                  <a:solidFill>
                    <a:prstClr val="black"/>
                  </a:solidFill>
                </a:rPr>
              </a:br>
              <a:r>
                <a:rPr lang="en-US" sz="2800" b="1" kern="0">
                  <a:solidFill>
                    <a:prstClr val="black"/>
                  </a:solidFill>
                </a:rPr>
                <a:t>diễn biến </a:t>
              </a:r>
              <a:br>
                <a:rPr lang="en-US" sz="2800" b="1" kern="0">
                  <a:solidFill>
                    <a:prstClr val="black"/>
                  </a:solidFill>
                </a:rPr>
              </a:br>
              <a:r>
                <a:rPr lang="en-US" sz="2800" b="1" kern="0">
                  <a:solidFill>
                    <a:prstClr val="black"/>
                  </a:solidFill>
                </a:rPr>
                <a:t>sự việc theo </a:t>
              </a:r>
              <a:br>
                <a:rPr lang="en-US" sz="2800" b="1" kern="0">
                  <a:solidFill>
                    <a:prstClr val="black"/>
                  </a:solidFill>
                </a:rPr>
              </a:br>
              <a:r>
                <a:rPr lang="en-US" sz="2800" b="1" kern="0">
                  <a:solidFill>
                    <a:prstClr val="black"/>
                  </a:solidFill>
                </a:rPr>
                <a:t>trình tự </a:t>
              </a:r>
              <a:br>
                <a:rPr lang="en-US" sz="2800" b="1" kern="0">
                  <a:solidFill>
                    <a:prstClr val="black"/>
                  </a:solidFill>
                </a:rPr>
              </a:br>
              <a:r>
                <a:rPr lang="en-US" sz="2800" b="1" kern="0">
                  <a:solidFill>
                    <a:prstClr val="black"/>
                  </a:solidFill>
                </a:rPr>
                <a:t>phù hợp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448608" y="1558512"/>
            <a:ext cx="3255410" cy="3129777"/>
            <a:chOff x="5105196" y="2138673"/>
            <a:chExt cx="3707974" cy="356487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5105196" y="2138673"/>
              <a:ext cx="3707974" cy="3564876"/>
            </a:xfrm>
            <a:prstGeom prst="rect">
              <a:avLst/>
            </a:prstGeom>
          </p:spPr>
        </p:pic>
        <p:sp>
          <p:nvSpPr>
            <p:cNvPr id="88" name="Rectangle 87"/>
            <p:cNvSpPr/>
            <p:nvPr/>
          </p:nvSpPr>
          <p:spPr>
            <a:xfrm flipH="1">
              <a:off x="5845800" y="3147418"/>
              <a:ext cx="2497748" cy="15775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kern="0">
                  <a:solidFill>
                    <a:prstClr val="black"/>
                  </a:solidFill>
                </a:rPr>
                <a:t>Thể hiện </a:t>
              </a:r>
              <a:br>
                <a:rPr lang="en-US" sz="2800" b="1" kern="0">
                  <a:solidFill>
                    <a:prstClr val="black"/>
                  </a:solidFill>
                </a:rPr>
              </a:br>
              <a:r>
                <a:rPr lang="en-US" sz="2800" b="1" kern="0">
                  <a:solidFill>
                    <a:prstClr val="black"/>
                  </a:solidFill>
                </a:rPr>
                <a:t>cảm xúc của người viết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9983868" y="2928598"/>
            <a:ext cx="1875284" cy="1802913"/>
            <a:chOff x="699686" y="2330293"/>
            <a:chExt cx="1875284" cy="180291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811" b="63137" l="4285" r="362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" t="32107" r="62966" b="35523"/>
            <a:stretch/>
          </p:blipFill>
          <p:spPr>
            <a:xfrm>
              <a:off x="699686" y="2330293"/>
              <a:ext cx="1875284" cy="1802913"/>
            </a:xfrm>
            <a:prstGeom prst="rect">
              <a:avLst/>
            </a:prstGeom>
          </p:spPr>
        </p:pic>
        <p:sp>
          <p:nvSpPr>
            <p:cNvPr id="91" name="Rectangle 90"/>
            <p:cNvSpPr/>
            <p:nvPr/>
          </p:nvSpPr>
          <p:spPr>
            <a:xfrm>
              <a:off x="1549414" y="2978244"/>
              <a:ext cx="3978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600" b="1" kern="0">
                  <a:solidFill>
                    <a:prstClr val="black"/>
                  </a:solidFill>
                </a:rPr>
                <a:t>?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900" b="100000" l="65700" r="97800">
                        <a14:foregroundMark x1="93200" y1="92200" x2="93200" y2="92200"/>
                        <a14:foregroundMark x1="79200" y1="71450" x2="80050" y2="75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89" t="56474" r="1676" b="-335"/>
          <a:stretch/>
        </p:blipFill>
        <p:spPr>
          <a:xfrm>
            <a:off x="76209" y="445867"/>
            <a:ext cx="2221030" cy="310894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07024" y="1652099"/>
            <a:ext cx="195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n w="19050">
                  <a:solidFill>
                    <a:sysClr val="windowText" lastClr="000000"/>
                  </a:solidFill>
                </a:ln>
                <a:solidFill>
                  <a:srgbClr val="FFD34E"/>
                </a:solidFill>
                <a:latin typeface="iCiel Pony" panose="02000000000000000000" pitchFamily="2" charset="0"/>
              </a:rPr>
              <a:t>Ưu điểm</a:t>
            </a:r>
          </a:p>
        </p:txBody>
      </p:sp>
      <p:sp>
        <p:nvSpPr>
          <p:cNvPr id="92" name="Title 1"/>
          <p:cNvSpPr txBox="1">
            <a:spLocks/>
          </p:cNvSpPr>
          <p:nvPr/>
        </p:nvSpPr>
        <p:spPr>
          <a:xfrm>
            <a:off x="740919" y="1115616"/>
            <a:ext cx="10515600" cy="5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>
                <a:solidFill>
                  <a:srgbClr val="F24C3D"/>
                </a:solidFill>
                <a:latin typeface="+mn-lt"/>
              </a:rPr>
              <a:t>1. Nghe thầy cô nhận xét chung về bài văn.</a:t>
            </a:r>
            <a:endParaRPr kumimoji="0" lang="en-US" sz="3700" b="1" i="0" strike="noStrike" kern="1200" cap="none" spc="0" normalizeH="0" baseline="0" noProof="0">
              <a:ln>
                <a:noFill/>
              </a:ln>
              <a:solidFill>
                <a:srgbClr val="F24C3D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74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ky-dieu-dieu-k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7" name="Picture 36" descr="Text, whiteboard&#10;&#10;Description automatically generated">
            <a:extLst>
              <a:ext uri="{FF2B5EF4-FFF2-40B4-BE49-F238E27FC236}">
                <a16:creationId xmlns:a16="http://schemas.microsoft.com/office/drawing/2014/main" xmlns="" id="{C3929BB6-6EEB-C34E-FD0C-6D5F4C783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6" y="217714"/>
            <a:ext cx="11785599" cy="655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740919" y="1115616"/>
            <a:ext cx="10515600" cy="5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>
                <a:solidFill>
                  <a:srgbClr val="F24C3D"/>
                </a:solidFill>
                <a:latin typeface="+mn-lt"/>
              </a:rPr>
              <a:t>1. Nghe thầy cô nhận xét chung về bài văn.</a:t>
            </a:r>
            <a:endParaRPr kumimoji="0" lang="en-US" sz="3700" b="1" i="0" strike="noStrike" kern="1200" cap="none" spc="0" normalizeH="0" baseline="0" noProof="0">
              <a:ln>
                <a:noFill/>
              </a:ln>
              <a:solidFill>
                <a:srgbClr val="F24C3D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35035" y="1882685"/>
            <a:ext cx="195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n w="19050">
                  <a:solidFill>
                    <a:sysClr val="windowText" lastClr="000000"/>
                  </a:solidFill>
                </a:ln>
                <a:solidFill>
                  <a:srgbClr val="FF8081"/>
                </a:solidFill>
                <a:latin typeface="iCiel Pony" panose="02000000000000000000" pitchFamily="2" charset="0"/>
              </a:rPr>
              <a:t>Hạn chế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34722" y="2179205"/>
            <a:ext cx="3399183" cy="3268001"/>
            <a:chOff x="1753544" y="2140809"/>
            <a:chExt cx="3399183" cy="326800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2858796" y="3531873"/>
              <a:ext cx="14606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2800" b="1" kern="0">
                  <a:solidFill>
                    <a:prstClr val="black"/>
                  </a:solidFill>
                </a:rPr>
                <a:t>Diễn đạt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725761" y="2140917"/>
            <a:ext cx="3399183" cy="3268001"/>
            <a:chOff x="1753544" y="2140809"/>
            <a:chExt cx="3399183" cy="32680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2876431" y="3531873"/>
              <a:ext cx="14253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2800" b="1" kern="0">
                  <a:solidFill>
                    <a:prstClr val="black"/>
                  </a:solidFill>
                </a:rPr>
                <a:t>Chính tả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540919" y="2140917"/>
            <a:ext cx="3399183" cy="3268001"/>
            <a:chOff x="1753544" y="2140809"/>
            <a:chExt cx="3399183" cy="32680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4592" b="95918" l="66492" r="984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65654" r="3562" b="1976"/>
            <a:stretch/>
          </p:blipFill>
          <p:spPr>
            <a:xfrm>
              <a:off x="1753544" y="2140809"/>
              <a:ext cx="3399183" cy="32680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3390191" y="3531873"/>
              <a:ext cx="3978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600" b="1" kern="0">
                  <a:solidFill>
                    <a:prstClr val="black"/>
                  </a:solidFill>
                </a:rPr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04" b="89907" l="11100" r="91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50" y="728667"/>
            <a:ext cx="3042657" cy="32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8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5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63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1A48B9F-200D-114A-E1AC-F64D80D98E47}"/>
              </a:ext>
            </a:extLst>
          </p:cNvPr>
          <p:cNvGrpSpPr/>
          <p:nvPr/>
        </p:nvGrpSpPr>
        <p:grpSpPr>
          <a:xfrm>
            <a:off x="2824843" y="134425"/>
            <a:ext cx="6988628" cy="5960986"/>
            <a:chOff x="4579754" y="1427709"/>
            <a:chExt cx="3288799" cy="3200586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xmlns="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321585"/>
              <a:ext cx="3288799" cy="23067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4810071" y="2961655"/>
              <a:ext cx="2839453" cy="1206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ln w="1428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Chỉnh sửa </a:t>
              </a:r>
              <a:br>
                <a:rPr lang="en-US" sz="7000" b="1">
                  <a:ln w="1428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</a:br>
              <a:r>
                <a:rPr lang="en-US" sz="7000" b="1">
                  <a:ln w="1428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N Banh Mi" pitchFamily="2" charset="0"/>
                </a:rPr>
                <a:t>bài viết của em</a:t>
              </a:r>
              <a:endParaRPr lang="en-US" sz="7000" b="1" dirty="0">
                <a:ln w="142875">
                  <a:solidFill>
                    <a:schemeClr val="bg1">
                      <a:alpha val="98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339" y="1427709"/>
              <a:ext cx="1218058" cy="120331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4780179" y="2957778"/>
              <a:ext cx="2839453" cy="1206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  <a:t>Chỉnh sửa </a:t>
              </a:r>
              <a:b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</a:br>
              <a:r>
                <a:rPr lang="en-US" sz="7000" b="1">
                  <a:solidFill>
                    <a:srgbClr val="FA3751"/>
                  </a:solidFill>
                  <a:latin typeface="UVN Banh Mi" pitchFamily="2" charset="0"/>
                </a:rPr>
                <a:t>bài viết của em</a:t>
              </a:r>
              <a:endParaRPr lang="en-US" sz="7000" b="1" dirty="0">
                <a:solidFill>
                  <a:srgbClr val="FA3751"/>
                </a:solidFill>
                <a:latin typeface="UVN Banh Mi" pitchFamily="2" charset="0"/>
              </a:endParaRPr>
            </a:p>
          </p:txBody>
        </p:sp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77" y="203264"/>
            <a:ext cx="2096376" cy="20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2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pic>
        <p:nvPicPr>
          <p:cNvPr id="37" name="Picture 36" descr="Text, whiteboard&#10;&#10;Description automatically generated">
            <a:extLst>
              <a:ext uri="{FF2B5EF4-FFF2-40B4-BE49-F238E27FC236}">
                <a16:creationId xmlns:a16="http://schemas.microsoft.com/office/drawing/2014/main" xmlns="" id="{C3929BB6-6EEB-C34E-FD0C-6D5F4C783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1" y="217714"/>
            <a:ext cx="11081455" cy="655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792932" y="1055717"/>
            <a:ext cx="10515600" cy="5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>
                <a:solidFill>
                  <a:srgbClr val="D6A10C"/>
                </a:solidFill>
                <a:latin typeface="+mn-lt"/>
              </a:rPr>
              <a:t>2. Đọc lời nhận xét của thầy cô và chỉnh sửa bài viết của em.</a:t>
            </a:r>
            <a:endParaRPr kumimoji="0" lang="en-US" sz="3700" b="1" i="0" strike="noStrike" kern="1200" cap="none" spc="0" normalizeH="0" baseline="0" noProof="0">
              <a:ln>
                <a:noFill/>
              </a:ln>
              <a:solidFill>
                <a:srgbClr val="D6A10C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94669" y="2417989"/>
            <a:ext cx="1934529" cy="1869694"/>
            <a:chOff x="1339374" y="1639441"/>
            <a:chExt cx="2216690" cy="21423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56" t="34529" r="31721" b="34231"/>
            <a:stretch/>
          </p:blipFill>
          <p:spPr>
            <a:xfrm>
              <a:off x="1339374" y="1639441"/>
              <a:ext cx="2216690" cy="214239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46704" y="2417643"/>
              <a:ext cx="13227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2800" b="1" kern="0">
                  <a:solidFill>
                    <a:prstClr val="black"/>
                  </a:solidFill>
                </a:rPr>
                <a:t>Cấu tạo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50568" y="1619439"/>
            <a:ext cx="2110360" cy="2039632"/>
            <a:chOff x="4007827" y="1570765"/>
            <a:chExt cx="2460334" cy="237787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77" b="97769" l="3692" r="373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4" t="67330" r="63993" b="1430"/>
            <a:stretch/>
          </p:blipFill>
          <p:spPr>
            <a:xfrm>
              <a:off x="4007827" y="1570765"/>
              <a:ext cx="2460334" cy="237787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551700" y="2329504"/>
              <a:ext cx="15969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kern="0">
                  <a:solidFill>
                    <a:prstClr val="black"/>
                  </a:solidFill>
                </a:rPr>
                <a:t>Sắp xếp ý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05063" y="1156464"/>
            <a:ext cx="2211453" cy="2137337"/>
            <a:chOff x="6720135" y="1228705"/>
            <a:chExt cx="2460334" cy="2377877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" b="30615" l="6630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73" t="-540" r="704" b="69300"/>
            <a:stretch/>
          </p:blipFill>
          <p:spPr>
            <a:xfrm>
              <a:off x="6720135" y="1228705"/>
              <a:ext cx="2460334" cy="237787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273988" y="2210567"/>
              <a:ext cx="140455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kern="0">
                  <a:solidFill>
                    <a:prstClr val="black"/>
                  </a:solidFill>
                </a:rPr>
                <a:t>Dùng từ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42200" y="1229057"/>
            <a:ext cx="2381489" cy="2301674"/>
            <a:chOff x="8469165" y="2583758"/>
            <a:chExt cx="2460334" cy="237787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769" b="34308" l="462" r="34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" t="251" r="63718" b="68509"/>
            <a:stretch/>
          </p:blipFill>
          <p:spPr>
            <a:xfrm>
              <a:off x="8469165" y="2583758"/>
              <a:ext cx="2460334" cy="237787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993547" y="3560552"/>
              <a:ext cx="139333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kern="0">
                  <a:solidFill>
                    <a:prstClr val="black"/>
                  </a:solidFill>
                </a:rPr>
                <a:t>Viết câu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153061" y="1721836"/>
            <a:ext cx="2175554" cy="2102641"/>
            <a:chOff x="3211419" y="3411124"/>
            <a:chExt cx="2460334" cy="237787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23" b="33538" l="34462" r="68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12" t="272" r="32165" b="68488"/>
            <a:stretch/>
          </p:blipFill>
          <p:spPr>
            <a:xfrm>
              <a:off x="3211419" y="3411124"/>
              <a:ext cx="2460334" cy="237787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714382" y="4378653"/>
              <a:ext cx="14253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lvl="0">
                <a:defRPr sz="3200" b="1" kern="0">
                  <a:solidFill>
                    <a:prstClr val="black"/>
                  </a:solidFill>
                  <a:latin typeface="Calibri Light" panose="020F0302020204030204"/>
                </a:defRPr>
              </a:lvl1pPr>
            </a:lstStyle>
            <a:p>
              <a:pPr algn="ctr"/>
              <a:r>
                <a:rPr lang="en-US" sz="2800">
                  <a:latin typeface="+mn-lt"/>
                </a:rPr>
                <a:t>Chính tả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131" l="0" r="98938">
                        <a14:foregroundMark x1="46317" y1="26667" x2="46317" y2="26667"/>
                        <a14:foregroundMark x1="68909" y1="26263" x2="68909" y2="26263"/>
                        <a14:foregroundMark x1="43697" y1="25414" x2="43697" y2="25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69" y="3195752"/>
            <a:ext cx="1431700" cy="250929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18" b="96000" l="0" r="89981">
                        <a14:foregroundMark x1="16249" y1="81818" x2="28388" y2="88202"/>
                        <a14:foregroundMark x1="24663" y1="82667" x2="24663" y2="82667"/>
                        <a14:foregroundMark x1="28003" y1="81616" x2="28003" y2="81616"/>
                        <a14:foregroundMark x1="26654" y1="82909" x2="26654" y2="82909"/>
                        <a14:foregroundMark x1="49583" y1="81414" x2="49583" y2="81414"/>
                        <a14:foregroundMark x1="50867" y1="80121" x2="50867" y2="8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9410" y="3093964"/>
            <a:ext cx="1724219" cy="27400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72" b="98383" l="1595" r="89749">
                        <a14:foregroundMark x1="41230" y1="39531" x2="33941" y2="55053"/>
                        <a14:foregroundMark x1="31891" y1="76718" x2="21412" y2="86176"/>
                        <a14:foregroundMark x1="65756" y1="81164" x2="54290" y2="87833"/>
                        <a14:foregroundMark x1="51177" y1="88965" x2="69932" y2="85893"/>
                        <a14:foregroundMark x1="51177" y1="90340" x2="72058" y2="86176"/>
                        <a14:foregroundMark x1="62642" y1="77567" x2="61579" y2="83953"/>
                        <a14:foregroundMark x1="64237" y1="78416" x2="69476" y2="82579"/>
                        <a14:foregroundMark x1="57403" y1="80073" x2="48064" y2="87308"/>
                        <a14:foregroundMark x1="29233" y1="85085" x2="15718" y2="86742"/>
                        <a14:foregroundMark x1="9415" y1="86904" x2="32422" y2="87672"/>
                        <a14:foregroundMark x1="18451" y1="89127" x2="33106" y2="88036"/>
                        <a14:foregroundMark x1="32726" y1="77648" x2="33106" y2="85085"/>
                        <a14:foregroundMark x1="37282" y1="77284" x2="33789" y2="83387"/>
                        <a14:foregroundMark x1="27866" y1="77284" x2="24070" y2="83953"/>
                        <a14:foregroundMark x1="27487" y1="77284" x2="24753" y2="84519"/>
                        <a14:foregroundMark x1="63705" y1="79345" x2="56416" y2="86540"/>
                        <a14:foregroundMark x1="68565" y1="88036" x2="58162" y2="90259"/>
                        <a14:foregroundMark x1="45938" y1="88601" x2="45938" y2="88601"/>
                        <a14:foregroundMark x1="47380" y1="86742" x2="47380" y2="86742"/>
                        <a14:foregroundMark x1="48368" y1="89693" x2="48368" y2="89693"/>
                        <a14:foregroundMark x1="43204" y1="87833" x2="43204" y2="87833"/>
                        <a14:foregroundMark x1="16021" y1="88763" x2="16021" y2="88763"/>
                        <a14:foregroundMark x1="34852" y1="87672" x2="34852" y2="87672"/>
                        <a14:foregroundMark x1="12225" y1="85247" x2="12225" y2="85247"/>
                        <a14:foregroundMark x1="12908" y1="84883" x2="10099" y2="86540"/>
                        <a14:foregroundMark x1="43204" y1="21382" x2="43204" y2="21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42" y="3293801"/>
            <a:ext cx="1593525" cy="2993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0" b="98829" l="4492" r="99264">
                        <a14:foregroundMark x1="45582" y1="39943" x2="41973" y2="47981"/>
                        <a14:foregroundMark x1="47054" y1="38813" x2="38439" y2="37722"/>
                        <a14:foregroundMark x1="42489" y1="41882" x2="36451" y2="4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17" y="3659071"/>
            <a:ext cx="1483497" cy="270460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291" b="97052" l="6444" r="89907">
                        <a14:foregroundMark x1="31677" y1="78110" x2="32065" y2="84451"/>
                        <a14:foregroundMark x1="50000" y1="79806" x2="51630" y2="85097"/>
                        <a14:foregroundMark x1="50776" y1="80210" x2="50776" y2="80210"/>
                        <a14:foregroundMark x1="51242" y1="85097" x2="55668" y2="85945"/>
                        <a14:foregroundMark x1="26009" y1="86753" x2="26009" y2="86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297" y="2965198"/>
            <a:ext cx="1438845" cy="2767104"/>
          </a:xfrm>
          <a:prstGeom prst="rect">
            <a:avLst/>
          </a:prstGeom>
        </p:spPr>
      </p:pic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5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5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640</Words>
  <Application>Microsoft Office PowerPoint</Application>
  <PresentationFormat>Widescreen</PresentationFormat>
  <Paragraphs>139</Paragraphs>
  <Slides>26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#9Slide05 SVNClementine</vt:lpstr>
      <vt:lpstr>Arial</vt:lpstr>
      <vt:lpstr>Calibri</vt:lpstr>
      <vt:lpstr>Calibri Light</vt:lpstr>
      <vt:lpstr>iCiel Crocante</vt:lpstr>
      <vt:lpstr>iCiel Pony</vt:lpstr>
      <vt:lpstr>SVN-ARCO Typography</vt:lpstr>
      <vt:lpstr>SVN-Poky's</vt:lpstr>
      <vt:lpstr>UTM Duepuntozero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 THI THANH TRA</dc:creator>
  <cp:lastModifiedBy>DELL</cp:lastModifiedBy>
  <cp:revision>20</cp:revision>
  <dcterms:created xsi:type="dcterms:W3CDTF">2023-07-26T08:39:31Z</dcterms:created>
  <dcterms:modified xsi:type="dcterms:W3CDTF">2023-08-28T14:48:57Z</dcterms:modified>
</cp:coreProperties>
</file>